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3.jpg" ContentType="image/jpeg"/>
  <Override PartName="/ppt/media/image34.jpg" ContentType="image/jpeg"/>
  <Override PartName="/ppt/media/image41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54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74" r:id="rId5"/>
    <p:sldMasterId id="2147483686" r:id="rId6"/>
    <p:sldMasterId id="2147483692" r:id="rId7"/>
  </p:sldMasterIdLst>
  <p:notesMasterIdLst>
    <p:notesMasterId r:id="rId32"/>
  </p:notesMasterIdLst>
  <p:handoutMasterIdLst>
    <p:handoutMasterId r:id="rId33"/>
  </p:handoutMasterIdLst>
  <p:sldIdLst>
    <p:sldId id="442" r:id="rId8"/>
    <p:sldId id="1013" r:id="rId9"/>
    <p:sldId id="262" r:id="rId10"/>
    <p:sldId id="489" r:id="rId11"/>
    <p:sldId id="971" r:id="rId12"/>
    <p:sldId id="972" r:id="rId13"/>
    <p:sldId id="1012" r:id="rId14"/>
    <p:sldId id="1011" r:id="rId15"/>
    <p:sldId id="557" r:id="rId16"/>
    <p:sldId id="1004" r:id="rId17"/>
    <p:sldId id="1006" r:id="rId18"/>
    <p:sldId id="1008" r:id="rId19"/>
    <p:sldId id="1009" r:id="rId20"/>
    <p:sldId id="478" r:id="rId21"/>
    <p:sldId id="491" r:id="rId22"/>
    <p:sldId id="492" r:id="rId23"/>
    <p:sldId id="994" r:id="rId24"/>
    <p:sldId id="385" r:id="rId25"/>
    <p:sldId id="880" r:id="rId26"/>
    <p:sldId id="879" r:id="rId27"/>
    <p:sldId id="477" r:id="rId28"/>
    <p:sldId id="1015" r:id="rId29"/>
    <p:sldId id="1016" r:id="rId30"/>
    <p:sldId id="449" r:id="rId31"/>
  </p:sldIdLst>
  <p:sldSz cx="9144000" cy="7772400"/>
  <p:notesSz cx="91440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21B78F-27B1-4270-B46C-4536D8DB6073}">
          <p14:sldIdLst/>
        </p14:section>
        <p14:section name="Untitled Section" id="{9CEF3E8D-6614-4674-BC42-C926242F103B}">
          <p14:sldIdLst>
            <p14:sldId id="442"/>
            <p14:sldId id="1013"/>
            <p14:sldId id="262"/>
            <p14:sldId id="489"/>
            <p14:sldId id="971"/>
            <p14:sldId id="972"/>
            <p14:sldId id="1012"/>
            <p14:sldId id="1011"/>
            <p14:sldId id="557"/>
            <p14:sldId id="1004"/>
            <p14:sldId id="1006"/>
            <p14:sldId id="1008"/>
            <p14:sldId id="1009"/>
            <p14:sldId id="478"/>
            <p14:sldId id="491"/>
            <p14:sldId id="492"/>
            <p14:sldId id="994"/>
            <p14:sldId id="385"/>
            <p14:sldId id="880"/>
            <p14:sldId id="879"/>
            <p14:sldId id="477"/>
            <p14:sldId id="1015"/>
            <p14:sldId id="1016"/>
            <p14:sldId id="4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76B531"/>
    <a:srgbClr val="225180"/>
    <a:srgbClr val="000086"/>
    <a:srgbClr val="92D050"/>
    <a:srgbClr val="11283F"/>
    <a:srgbClr val="3366FF"/>
    <a:srgbClr val="3399FF"/>
    <a:srgbClr val="0066FF"/>
    <a:srgbClr val="A9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8" autoAdjust="0"/>
    <p:restoredTop sz="92819" autoAdjust="0"/>
  </p:normalViewPr>
  <p:slideViewPr>
    <p:cSldViewPr>
      <p:cViewPr varScale="1">
        <p:scale>
          <a:sx n="78" d="100"/>
          <a:sy n="78" d="100"/>
        </p:scale>
        <p:origin x="1354" y="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29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E9E5E-DB61-4A25-9CC8-18E7A75B31D1}" type="datetimeFigureOut">
              <a:rPr lang="en-US" smtClean="0"/>
              <a:pPr/>
              <a:t>5/13/2025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381875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7381875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F6F81-001F-46C7-B3D9-997D35DD880F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153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9EE77-4211-4401-BD24-AE95459A6301}" type="datetimeFigureOut">
              <a:rPr lang="en-US" smtClean="0"/>
              <a:pPr/>
              <a:t>5/13/2025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82613"/>
            <a:ext cx="34290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692525"/>
            <a:ext cx="7315200" cy="349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7381875"/>
            <a:ext cx="3962400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4D664-D803-4357-8166-479B3198685F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60833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63722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71ED7-679E-DDC0-1FAE-0A51C1F3E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CB418-41FB-B955-B67A-4A9323957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59348-C020-5E1A-F09B-09F96B519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57468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916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70B3F-917A-4A38-A302-AB4381AE90CB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824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984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2126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05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4648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7142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368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5A79B-57B1-79BB-8CE3-F759F14D4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3F239-1D00-4F87-4756-3FA3386C4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C92BB-E18A-F15C-413E-975EB38DE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506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4482"/>
            <a:ext cx="777240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04360"/>
            <a:ext cx="640080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52637"/>
            <a:ext cx="2057400" cy="7516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2637"/>
            <a:ext cx="6019800" cy="7516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82310"/>
            <a:ext cx="6858000" cy="187653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937705"/>
            <a:ext cx="7886700" cy="323310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201393"/>
            <a:ext cx="7886700" cy="1700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859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69042"/>
            <a:ext cx="388620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69042"/>
            <a:ext cx="388620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850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13810"/>
            <a:ext cx="788670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05318"/>
            <a:ext cx="3868340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39085"/>
            <a:ext cx="386834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905318"/>
            <a:ext cx="3887391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39085"/>
            <a:ext cx="3887391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218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3372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12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18160"/>
            <a:ext cx="2949178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119083"/>
            <a:ext cx="4629150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31720"/>
            <a:ext cx="2949178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925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18160"/>
            <a:ext cx="2949178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119083"/>
            <a:ext cx="4629150" cy="552344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31720"/>
            <a:ext cx="2949178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716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7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3808"/>
            <a:ext cx="197167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3808"/>
            <a:ext cx="580072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34CD-80FC-46D0-A22F-26A48929E520}" type="datetimeFigureOut">
              <a:rPr lang="en-MY" smtClean="0"/>
              <a:pPr/>
              <a:t>13/5/2025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C24A4-BB96-4A33-8521-2D582494BE4A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777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6076" y="361503"/>
            <a:ext cx="86518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4352544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r>
              <a:rPr lang="en-MY" spc="-5"/>
              <a:t>TUBE-MAC</a:t>
            </a:r>
            <a:r>
              <a:rPr lang="en-MY" sz="750" spc="-7" baseline="27777"/>
              <a:t>® </a:t>
            </a:r>
            <a:r>
              <a:rPr lang="en-MY"/>
              <a:t>PIPING </a:t>
            </a:r>
            <a:r>
              <a:rPr lang="en-MY" spc="-5"/>
              <a:t>TECHNOLOGIES</a:t>
            </a:r>
            <a:endParaRPr lang="en-MY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en-MY" smtClean="0"/>
              <a:pPr marL="38100">
                <a:spcBef>
                  <a:spcPts val="25"/>
                </a:spcBef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68696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r>
              <a:rPr lang="en-MY" spc="-5"/>
              <a:t>TUBE-MAC</a:t>
            </a:r>
            <a:r>
              <a:rPr lang="en-MY" sz="750" spc="-7" baseline="27777"/>
              <a:t>® </a:t>
            </a:r>
            <a:r>
              <a:rPr lang="en-MY"/>
              <a:t>PIPING </a:t>
            </a:r>
            <a:r>
              <a:rPr lang="en-MY" spc="-5"/>
              <a:t>TECHNOLOGIES</a:t>
            </a:r>
            <a:endParaRPr lang="en-MY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en-MY" smtClean="0"/>
              <a:pPr marL="38100">
                <a:spcBef>
                  <a:spcPts val="25"/>
                </a:spcBef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99808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787652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787652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r>
              <a:rPr lang="en-MY" spc="-5"/>
              <a:t>TUBE-MAC</a:t>
            </a:r>
            <a:r>
              <a:rPr lang="en-MY" sz="750" spc="-7" baseline="27777"/>
              <a:t>® </a:t>
            </a:r>
            <a:r>
              <a:rPr lang="en-MY"/>
              <a:t>PIPING </a:t>
            </a:r>
            <a:r>
              <a:rPr lang="en-MY" spc="-5"/>
              <a:t>TECHNOLOGIES</a:t>
            </a:r>
            <a:endParaRPr lang="en-MY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en-MY" smtClean="0"/>
              <a:pPr marL="38100">
                <a:spcBef>
                  <a:spcPts val="25"/>
                </a:spcBef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535957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r>
              <a:rPr lang="en-MY" spc="-5"/>
              <a:t>TUBE-MAC</a:t>
            </a:r>
            <a:r>
              <a:rPr lang="en-MY" sz="750" spc="-7" baseline="27777"/>
              <a:t>® </a:t>
            </a:r>
            <a:r>
              <a:rPr lang="en-MY"/>
              <a:t>PIPING </a:t>
            </a:r>
            <a:r>
              <a:rPr lang="en-MY" spc="-5"/>
              <a:t>TECHNOLOGIES</a:t>
            </a:r>
            <a:endParaRPr lang="en-MY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en-MY" smtClean="0"/>
              <a:pPr marL="38100">
                <a:spcBef>
                  <a:spcPts val="25"/>
                </a:spcBef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05119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392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132980"/>
            <a:ext cx="9141714" cy="1120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" y="7521953"/>
            <a:ext cx="9143999" cy="250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0" y="7523682"/>
            <a:ext cx="9144000" cy="249005"/>
          </a:xfrm>
          <a:custGeom>
            <a:avLst/>
            <a:gdLst/>
            <a:ahLst/>
            <a:cxnLst/>
            <a:rect l="l" t="t" r="r" b="b"/>
            <a:pathLst>
              <a:path w="9144000" h="219709">
                <a:moveTo>
                  <a:pt x="0" y="219455"/>
                </a:moveTo>
                <a:lnTo>
                  <a:pt x="9144000" y="219455"/>
                </a:lnTo>
                <a:lnTo>
                  <a:pt x="9144000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8182AB">
              <a:alpha val="67842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108204" y="7540959"/>
            <a:ext cx="416826" cy="231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384048" y="7540959"/>
            <a:ext cx="174523" cy="231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417577" y="7540959"/>
            <a:ext cx="369557" cy="231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665988" y="7554767"/>
            <a:ext cx="169951" cy="182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716280" y="7540959"/>
            <a:ext cx="1331214" cy="2314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r>
              <a:rPr lang="en-MY" spc="-5"/>
              <a:t>TUBE-MAC</a:t>
            </a:r>
            <a:r>
              <a:rPr lang="en-MY" sz="750" spc="-7" baseline="27777"/>
              <a:t>® </a:t>
            </a:r>
            <a:r>
              <a:rPr lang="en-MY"/>
              <a:t>PIPING </a:t>
            </a:r>
            <a:r>
              <a:rPr lang="en-MY" spc="-5"/>
              <a:t>TECHNOLOGIES</a:t>
            </a:r>
            <a:endParaRPr lang="en-MY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en-MY" smtClean="0"/>
              <a:pPr marL="38100">
                <a:spcBef>
                  <a:spcPts val="25"/>
                </a:spcBef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09671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C994-E68F-4426-887B-68D4F81D1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72011"/>
            <a:ext cx="6858000" cy="270594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A66E7-3EAB-44BF-A37D-2ECA4BD01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82310"/>
            <a:ext cx="6858000" cy="187653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0BDDF-8AAE-46CB-8251-2F8545E5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CF334-30E6-4294-A602-AB4EC67C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62C0B-CE63-4BE5-A6F2-CF1C1A4A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091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E708-1C74-46FB-9829-90DF7B68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B0871-E59A-4852-BC20-F019A765B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2FC3B-4143-451D-8897-E2CB43CE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1EE2D-896C-4715-8C35-74AAA4BB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E7CB7-A388-43CB-A3FE-B0866DDB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38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994490"/>
            <a:ext cx="7772400" cy="1543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94275"/>
            <a:ext cx="7772400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0795-72C9-4EAA-AE06-B536C4B2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937704"/>
            <a:ext cx="7886700" cy="323310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21489-651D-4152-9F5C-694079EE8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5201392"/>
            <a:ext cx="7886700" cy="170021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835E2-6C6F-47B3-AC5A-ABB3D100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87F9F-FDF5-4797-BF96-92A6B405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91E81-EE87-4DC1-BD11-F2B7CC22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663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D702-C308-4968-BD61-5AA0FBA6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FF6D-BB62-4426-9E99-4BE9ADCA1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69042"/>
            <a:ext cx="388620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05B73-9139-4621-A17C-1C1B857EA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069042"/>
            <a:ext cx="388620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F159D-D9B6-4B82-8046-4A8911FC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1C2CE-4AAD-44C8-A0B3-FE20C7F4F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77867-EFD4-4910-B087-7FD661F2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567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17A99-624E-4EEA-A9A4-55A42612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13809"/>
            <a:ext cx="788670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39BE9-3CD6-4420-8D6A-7707E789E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05318"/>
            <a:ext cx="3868340" cy="9337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8CB3F-ECA3-4B19-886A-4B37C7855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839085"/>
            <a:ext cx="386834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6D618-9339-43A9-A1B8-611081049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05318"/>
            <a:ext cx="3887391" cy="9337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99DC2-0ADC-422B-AE23-4A1FA5F0D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839085"/>
            <a:ext cx="3887391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39E114-5FE2-44DD-BA9D-17D630F6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C4C88-BEB9-4D91-AFB3-6E00497DB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ABF9C-1A99-485E-AFD5-50EBA6BC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653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01FB-5300-43DC-A9A6-FC7F1AF4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5F4F7-3283-4D34-BEB6-61820340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ACDFD-5A3A-4BF7-8DF0-572EF0A1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AA617-BD87-441C-A3F7-50B11BAD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61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7ECC6-064B-4B40-9091-21DE6C47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4E2EAD-3608-41AF-9A65-DF94E3DC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907AA-F153-4968-B7E5-1348C675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557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0E9E-DD22-4929-AA53-639FAD71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18160"/>
            <a:ext cx="2949178" cy="18135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8990D-D0E1-4FDB-AB80-F60DC689D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1119082"/>
            <a:ext cx="4629150" cy="552344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D2C9F-17D7-4736-8EAD-F779AC2E0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331720"/>
            <a:ext cx="2949178" cy="4319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7BE9E-3A08-4DE8-ADC9-18F98A6D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77B54-D089-461E-97FA-1DF25997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395B9-5358-46E7-B8C4-EC1BEFFC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678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29D31-C362-42C9-9A9E-43BCFF48B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18160"/>
            <a:ext cx="2949178" cy="18135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97D542-272C-49C1-A226-0894D99A6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19082"/>
            <a:ext cx="4629150" cy="552344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662C8-E8B7-4B7F-AE13-030AA2F9F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331720"/>
            <a:ext cx="2949178" cy="4319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4B890-BA4D-4CD3-8A57-B8C64867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4DDAD-5CF0-4DB8-94A3-56E2BF00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618F-9D43-4EC8-BE84-1061FEC56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138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AD9E-6937-4331-A67B-CFA2EA300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651DC-8E26-42B5-A4B6-B61C095D3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F226B-86AE-4506-AF28-BC65ACA3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78EE9-9AF0-4A43-934A-A4E19659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1F9F7-3181-42C8-8CB6-F1AC98A6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185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6F586-D808-462F-B60E-F9752C982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413808"/>
            <a:ext cx="197167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5E36A-D040-4512-9FDD-F9377A7E4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413808"/>
            <a:ext cx="580072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823FF-B85F-442F-8FCA-68519207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5ECAD-2A75-4DBC-8CF1-0FA5143B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CE8EA-70DF-41F5-81D9-239093D5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972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648"/>
            <a:ext cx="4038600" cy="58149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648"/>
            <a:ext cx="4038600" cy="58149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256"/>
            <a:ext cx="82296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9795"/>
            <a:ext cx="4040188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64859"/>
            <a:ext cx="4040188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739795"/>
            <a:ext cx="4041775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464859"/>
            <a:ext cx="4041775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309457"/>
            <a:ext cx="3008313" cy="13169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09457"/>
            <a:ext cx="5111750" cy="6633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626447"/>
            <a:ext cx="3008313" cy="5316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40680"/>
            <a:ext cx="5486400" cy="6423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94478"/>
            <a:ext cx="5486400" cy="4663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82983"/>
            <a:ext cx="5486400" cy="9121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jpg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1256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3563"/>
            <a:ext cx="822960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7203864"/>
            <a:ext cx="21336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r>
              <a:rPr lang="en-US"/>
              <a:t>8/23/2015</a:t>
            </a:r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7203864"/>
            <a:ext cx="28956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7203864"/>
            <a:ext cx="21336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3810"/>
            <a:ext cx="788670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69042"/>
            <a:ext cx="788670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7203865"/>
            <a:ext cx="20574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7203865"/>
            <a:ext cx="30861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7203865"/>
            <a:ext cx="20574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386A-DA91-4B60-B5D8-B1CC1C76AF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67600" y="7212295"/>
            <a:ext cx="494211" cy="5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392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132980"/>
            <a:ext cx="9141714" cy="11201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" y="7521953"/>
            <a:ext cx="9143999" cy="2504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0" y="7523682"/>
            <a:ext cx="9144000" cy="249005"/>
          </a:xfrm>
          <a:custGeom>
            <a:avLst/>
            <a:gdLst/>
            <a:ahLst/>
            <a:cxnLst/>
            <a:rect l="l" t="t" r="r" b="b"/>
            <a:pathLst>
              <a:path w="9144000" h="219709">
                <a:moveTo>
                  <a:pt x="0" y="219455"/>
                </a:moveTo>
                <a:lnTo>
                  <a:pt x="9144000" y="219455"/>
                </a:lnTo>
                <a:lnTo>
                  <a:pt x="9144000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8182AB">
              <a:alpha val="67842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108204" y="7540959"/>
            <a:ext cx="416826" cy="2314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384048" y="7540959"/>
            <a:ext cx="174523" cy="2314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417577" y="7540959"/>
            <a:ext cx="369557" cy="2314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665988" y="7554767"/>
            <a:ext cx="169951" cy="1822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716280" y="7540959"/>
            <a:ext cx="1331214" cy="2314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k object 25"/>
          <p:cNvSpPr/>
          <p:nvPr/>
        </p:nvSpPr>
        <p:spPr>
          <a:xfrm>
            <a:off x="42671" y="6848347"/>
            <a:ext cx="827532" cy="6183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k object 26"/>
          <p:cNvSpPr/>
          <p:nvPr/>
        </p:nvSpPr>
        <p:spPr>
          <a:xfrm>
            <a:off x="7946135" y="6846620"/>
            <a:ext cx="1155192" cy="6200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3189" y="402955"/>
            <a:ext cx="86976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7976" y="1569161"/>
            <a:ext cx="87280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0427" y="7574831"/>
            <a:ext cx="182308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r>
              <a:rPr lang="en-MY" spc="-5"/>
              <a:t>TUBE-MAC</a:t>
            </a:r>
            <a:r>
              <a:rPr lang="en-MY" sz="750" spc="-7" baseline="27777"/>
              <a:t>® </a:t>
            </a:r>
            <a:r>
              <a:rPr lang="en-MY"/>
              <a:t>PIPING </a:t>
            </a:r>
            <a:r>
              <a:rPr lang="en-MY" spc="-5"/>
              <a:t>TECHNOLOGIES</a:t>
            </a:r>
            <a:endParaRPr lang="en-MY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722833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21802" y="7575522"/>
            <a:ext cx="18986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en-MY" smtClean="0"/>
              <a:pPr marL="38100">
                <a:spcBef>
                  <a:spcPts val="25"/>
                </a:spcBef>
              </a:pPr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97203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044EF-FF56-4971-B9E6-47B40037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3809"/>
            <a:ext cx="788670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14238-E3B4-4B85-8E80-A3E8AF370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69042"/>
            <a:ext cx="788670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9FF8-E80F-4E53-9C0A-55A42531D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7203864"/>
            <a:ext cx="20574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61172-6502-4DA5-B285-8121A9F37925}" type="datetimeFigureOut">
              <a:rPr lang="en-MY" smtClean="0"/>
              <a:t>13/5/2025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AE879-0C9E-484E-BB06-710B06B74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7203864"/>
            <a:ext cx="30861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8C27A-0E07-4CE1-BDFE-81757FBE1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7203864"/>
            <a:ext cx="205740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F315-3AF4-46F7-A4EA-0CF8614D94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2802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2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23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emf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2622055"/>
            <a:ext cx="9137904" cy="2261841"/>
          </a:xfrm>
          <a:custGeom>
            <a:avLst/>
            <a:gdLst/>
            <a:ahLst/>
            <a:cxnLst/>
            <a:rect l="l" t="t" r="r" b="b"/>
            <a:pathLst>
              <a:path w="9137904" h="2377440">
                <a:moveTo>
                  <a:pt x="9137904" y="2377440"/>
                </a:moveTo>
                <a:lnTo>
                  <a:pt x="9137904" y="0"/>
                </a:lnTo>
                <a:lnTo>
                  <a:pt x="0" y="0"/>
                </a:lnTo>
                <a:lnTo>
                  <a:pt x="0" y="2377440"/>
                </a:lnTo>
                <a:lnTo>
                  <a:pt x="9137904" y="2377440"/>
                </a:lnTo>
                <a:close/>
              </a:path>
            </a:pathLst>
          </a:custGeom>
          <a:solidFill>
            <a:srgbClr val="225180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4883896"/>
            <a:ext cx="9144000" cy="133974"/>
          </a:xfrm>
          <a:custGeom>
            <a:avLst/>
            <a:gdLst/>
            <a:ahLst/>
            <a:cxnLst/>
            <a:rect l="l" t="t" r="r" b="b"/>
            <a:pathLst>
              <a:path w="9144000" h="175260">
                <a:moveTo>
                  <a:pt x="9137904" y="175260"/>
                </a:moveTo>
                <a:lnTo>
                  <a:pt x="9137904" y="0"/>
                </a:lnTo>
                <a:lnTo>
                  <a:pt x="0" y="0"/>
                </a:lnTo>
                <a:lnTo>
                  <a:pt x="0" y="175260"/>
                </a:lnTo>
                <a:lnTo>
                  <a:pt x="9137904" y="175260"/>
                </a:lnTo>
                <a:close/>
              </a:path>
            </a:pathLst>
          </a:custGeom>
          <a:solidFill>
            <a:srgbClr val="11283F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261365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37904" y="0"/>
                </a:moveTo>
                <a:lnTo>
                  <a:pt x="0" y="0"/>
                </a:lnTo>
                <a:lnTo>
                  <a:pt x="9137904" y="1"/>
                </a:lnTo>
              </a:path>
            </a:pathLst>
          </a:custGeom>
          <a:solidFill>
            <a:srgbClr val="00B050"/>
          </a:solidFill>
          <a:ln w="46989">
            <a:solidFill>
              <a:srgbClr val="E7741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75852"/>
            <a:ext cx="2957487" cy="177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1" descr="TubeMac Logo Hi Res - May02, 20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6414"/>
            <a:ext cx="2286000" cy="15064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8242"/>
            <a:ext cx="3857496" cy="7265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F99C58-3FCF-2557-5C6F-F519A91DF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632" y="5569428"/>
            <a:ext cx="1506768" cy="1506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5B2028-71DE-1CD4-553B-B01ACE5F3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86566"/>
            <a:ext cx="3228603" cy="158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024D2-FC3F-CF09-0432-77A0C6B2C58E}"/>
              </a:ext>
            </a:extLst>
          </p:cNvPr>
          <p:cNvSpPr txBox="1"/>
          <p:nvPr/>
        </p:nvSpPr>
        <p:spPr>
          <a:xfrm>
            <a:off x="430192" y="6273221"/>
            <a:ext cx="7986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+mj-lt"/>
              </a:rPr>
              <a:t>Presenter:</a:t>
            </a:r>
          </a:p>
          <a:p>
            <a:r>
              <a:rPr lang="en-SG" sz="2000" b="1" dirty="0">
                <a:latin typeface="+mj-lt"/>
              </a:rPr>
              <a:t>Steve Chieng – Sales &amp; Service </a:t>
            </a:r>
            <a:r>
              <a:rPr lang="en-US" sz="2000" b="1" dirty="0">
                <a:latin typeface="+mj-lt"/>
              </a:rPr>
              <a:t>Manager, Malaysia</a:t>
            </a:r>
          </a:p>
          <a:p>
            <a:endParaRPr lang="en-US" sz="2000" b="1" dirty="0">
              <a:latin typeface="+mj-lt"/>
            </a:endParaRPr>
          </a:p>
          <a:p>
            <a:pPr algn="ctr"/>
            <a:endParaRPr lang="en-SG" sz="20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929FF-118C-7158-03D2-370665D9088B}"/>
              </a:ext>
            </a:extLst>
          </p:cNvPr>
          <p:cNvSpPr txBox="1"/>
          <p:nvPr/>
        </p:nvSpPr>
        <p:spPr>
          <a:xfrm>
            <a:off x="457200" y="5252786"/>
            <a:ext cx="8885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latin typeface="+mj-lt"/>
              </a:rPr>
              <a:t>2025 </a:t>
            </a:r>
            <a:r>
              <a:rPr lang="en-SG" sz="4000" b="1" dirty="0" err="1">
                <a:latin typeface="+mj-lt"/>
              </a:rPr>
              <a:t>Pyplok</a:t>
            </a:r>
            <a:r>
              <a:rPr lang="en-SG" sz="4000" b="1" dirty="0">
                <a:latin typeface="+mj-lt"/>
              </a:rPr>
              <a:t> Global Distributor Meeting</a:t>
            </a:r>
            <a:endParaRPr lang="en-US" sz="4000" b="1" dirty="0">
              <a:latin typeface="+mj-lt"/>
            </a:endParaRPr>
          </a:p>
          <a:p>
            <a:endParaRPr lang="en-US" sz="4000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09E6C-CC9E-9112-0C3B-40A245C19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381" y="6934940"/>
            <a:ext cx="1327455" cy="4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8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0EE3-A5A3-064D-DB21-E35A29DF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53" y="296296"/>
            <a:ext cx="8697620" cy="430887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Vale </a:t>
            </a:r>
            <a:r>
              <a:rPr lang="en-US" dirty="0" err="1">
                <a:latin typeface="Arial"/>
                <a:cs typeface="Arial"/>
              </a:rPr>
              <a:t>Pyplok</a:t>
            </a:r>
            <a:r>
              <a:rPr lang="en-US" dirty="0">
                <a:latin typeface="Arial"/>
                <a:cs typeface="Arial"/>
              </a:rPr>
              <a:t> Fittings Installation:</a:t>
            </a:r>
            <a:endParaRPr lang="en-US" dirty="0"/>
          </a:p>
        </p:txBody>
      </p:sp>
      <p:pic>
        <p:nvPicPr>
          <p:cNvPr id="5" name="Content Placeholder 4" descr="A group of metal pipes&#10;&#10;AI-generated content may be incorrect.">
            <a:extLst>
              <a:ext uri="{FF2B5EF4-FFF2-40B4-BE49-F238E27FC236}">
                <a16:creationId xmlns:a16="http://schemas.microsoft.com/office/drawing/2014/main" id="{CB9A209A-6782-2F03-CD42-FD26EA70B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1073" b="32500"/>
          <a:stretch/>
        </p:blipFill>
        <p:spPr>
          <a:xfrm>
            <a:off x="73880" y="4562354"/>
            <a:ext cx="5784182" cy="21947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BF309-45AC-F930-2C6B-30DAD121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3EE9CB-6850-49E6-A40E-B5A31D71FFED}" type="slidenum">
              <a:rPr lang="en-MY" smtClean="0"/>
              <a:pPr/>
              <a:t>10</a:t>
            </a:fld>
            <a:endParaRPr lang="en-MY"/>
          </a:p>
        </p:txBody>
      </p:sp>
      <p:pic>
        <p:nvPicPr>
          <p:cNvPr id="7" name="Picture 6" descr="A group of men working on a construction site&#10;&#10;AI-generated content may be incorrect.">
            <a:extLst>
              <a:ext uri="{FF2B5EF4-FFF2-40B4-BE49-F238E27FC236}">
                <a16:creationId xmlns:a16="http://schemas.microsoft.com/office/drawing/2014/main" id="{82FC6EDC-E383-27A7-4C0C-D68E46C5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95" t="24961" b="21330"/>
          <a:stretch/>
        </p:blipFill>
        <p:spPr>
          <a:xfrm>
            <a:off x="73880" y="953718"/>
            <a:ext cx="5784182" cy="3542082"/>
          </a:xfrm>
          <a:prstGeom prst="rect">
            <a:avLst/>
          </a:prstGeom>
        </p:spPr>
      </p:pic>
      <p:pic>
        <p:nvPicPr>
          <p:cNvPr id="6" name="Picture 5" descr="Close-up of a metal pipe&#10;&#10;AI-generated content may be incorrect.">
            <a:extLst>
              <a:ext uri="{FF2B5EF4-FFF2-40B4-BE49-F238E27FC236}">
                <a16:creationId xmlns:a16="http://schemas.microsoft.com/office/drawing/2014/main" id="{6E524412-06D5-477B-7878-1B21E0B66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456"/>
          <a:stretch/>
        </p:blipFill>
        <p:spPr>
          <a:xfrm>
            <a:off x="5931942" y="953718"/>
            <a:ext cx="3138178" cy="581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94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3F40C-A3B0-2B17-749C-10D9E8D73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09B3-1307-A6D7-445D-4DB85AA54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84747"/>
            <a:ext cx="4814781" cy="51915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Vale </a:t>
            </a:r>
            <a:r>
              <a:rPr lang="en-US" dirty="0" err="1">
                <a:latin typeface="Arial"/>
                <a:cs typeface="Arial"/>
              </a:rPr>
              <a:t>Pyplok</a:t>
            </a:r>
            <a:r>
              <a:rPr lang="en-US" dirty="0">
                <a:latin typeface="Arial"/>
                <a:cs typeface="Arial"/>
              </a:rPr>
              <a:t> Fittings Installation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57443-C1D5-5D7C-2F01-15D1ABBC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3EE9CB-6850-49E6-A40E-B5A31D71FFED}" type="slidenum">
              <a:rPr lang="en-MY" smtClean="0"/>
              <a:pPr/>
              <a:t>11</a:t>
            </a:fld>
            <a:endParaRPr lang="en-MY"/>
          </a:p>
        </p:txBody>
      </p:sp>
      <p:pic>
        <p:nvPicPr>
          <p:cNvPr id="8" name="WhatsApp Video 2025-05-08 at 16.52.41 (1)">
            <a:hlinkClick r:id="" action="ppaction://media"/>
            <a:extLst>
              <a:ext uri="{FF2B5EF4-FFF2-40B4-BE49-F238E27FC236}">
                <a16:creationId xmlns:a16="http://schemas.microsoft.com/office/drawing/2014/main" id="{610F5254-EC39-7347-1221-65F66BAEB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219200"/>
            <a:ext cx="5638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9EABD-FEB7-716E-3EDE-8EB2CD570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66FAD-582E-61C1-1E33-D96D8493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84747"/>
            <a:ext cx="5410200" cy="51915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Vale </a:t>
            </a:r>
            <a:r>
              <a:rPr lang="en-US" dirty="0" err="1">
                <a:latin typeface="Arial"/>
                <a:cs typeface="Arial"/>
              </a:rPr>
              <a:t>Pyplok</a:t>
            </a:r>
            <a:r>
              <a:rPr lang="en-US" dirty="0">
                <a:latin typeface="Arial"/>
                <a:cs typeface="Arial"/>
              </a:rPr>
              <a:t> Fittings Installation: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F09AB-6D50-BD64-FA60-2CE010B3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3EE9CB-6850-49E6-A40E-B5A31D71FFED}" type="slidenum">
              <a:rPr lang="en-MY" smtClean="0"/>
              <a:pPr/>
              <a:t>12</a:t>
            </a:fld>
            <a:endParaRPr lang="en-MY"/>
          </a:p>
        </p:txBody>
      </p:sp>
      <p:pic>
        <p:nvPicPr>
          <p:cNvPr id="3" name="WhatsApp Video 2025-05-08 at 16.52.41">
            <a:hlinkClick r:id="" action="ppaction://media"/>
            <a:extLst>
              <a:ext uri="{FF2B5EF4-FFF2-40B4-BE49-F238E27FC236}">
                <a16:creationId xmlns:a16="http://schemas.microsoft.com/office/drawing/2014/main" id="{5A504C60-AF32-6F2D-7AA9-A0BBAED51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7636" y="1193157"/>
            <a:ext cx="576872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54410-C521-BBD6-603B-17A60571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0A22-1FBF-9E18-0E6A-ABE365AB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0604" y="657636"/>
            <a:ext cx="7132404" cy="899809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pPr algn="ctr"/>
            <a:r>
              <a:rPr lang="en-US" sz="3600" kern="1200" dirty="0">
                <a:latin typeface="+mj-lt"/>
                <a:cs typeface="+mj-cs"/>
              </a:rPr>
              <a:t>Hibiscus Malaysia Utility 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Line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C666E1-36F2-09A1-2A37-E0060704D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0" y="1606383"/>
            <a:ext cx="2310528" cy="5180356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</a:pPr>
            <a:endParaRPr lang="en-US" sz="2800" kern="1200" dirty="0"/>
          </a:p>
          <a:p>
            <a:pPr>
              <a:spcBef>
                <a:spcPts val="1000"/>
              </a:spcBef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64FEA-95BF-20F5-B182-542193BF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583EE9CB-6850-49E6-A40E-B5A31D71FFED}" type="slidenum">
              <a:rPr lang="en-MY" smtClean="0"/>
              <a:pPr>
                <a:spcAft>
                  <a:spcPts val="600"/>
                </a:spcAft>
              </a:pPr>
              <a:t>13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3DF7835F-4EAA-7D9D-E3D5-0776489AF898}"/>
              </a:ext>
            </a:extLst>
          </p:cNvPr>
          <p:cNvSpPr txBox="1"/>
          <p:nvPr/>
        </p:nvSpPr>
        <p:spPr>
          <a:xfrm>
            <a:off x="244997" y="1419631"/>
            <a:ext cx="889900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193040">
              <a:spcBef>
                <a:spcPts val="100"/>
              </a:spcBef>
            </a:pP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Installed </a:t>
            </a:r>
            <a:r>
              <a:rPr lang="en-US" sz="2400" spc="-5" dirty="0" err="1">
                <a:solidFill>
                  <a:srgbClr val="505079"/>
                </a:solidFill>
                <a:latin typeface="Arial"/>
                <a:cs typeface="Arial"/>
              </a:rPr>
              <a:t>Pyplok</a:t>
            </a: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 fittings</a:t>
            </a:r>
            <a:r>
              <a:rPr sz="2400" spc="-5" dirty="0">
                <a:solidFill>
                  <a:srgbClr val="505079"/>
                </a:solidFill>
                <a:latin typeface="Arial"/>
                <a:cs typeface="Arial"/>
              </a:rPr>
              <a:t>, </a:t>
            </a: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Carbon</a:t>
            </a:r>
            <a:r>
              <a:rPr sz="2400" spc="-5" dirty="0">
                <a:solidFill>
                  <a:srgbClr val="505079"/>
                </a:solidFill>
                <a:latin typeface="Arial"/>
                <a:cs typeface="Arial"/>
              </a:rPr>
              <a:t> steel </a:t>
            </a: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505079"/>
                </a:solidFill>
                <a:latin typeface="Arial"/>
                <a:cs typeface="Arial"/>
              </a:rPr>
              <a:t>r</a:t>
            </a:r>
            <a:r>
              <a:rPr lang="en-US" sz="2400" dirty="0">
                <a:solidFill>
                  <a:srgbClr val="505079"/>
                </a:solidFill>
                <a:latin typeface="Arial"/>
                <a:cs typeface="Arial"/>
              </a:rPr>
              <a:t> utility line at Hibiscus Malaysia Platform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Picture 11" descr="A pipe on a bridge&#10;&#10;AI-generated content may be incorrect.">
            <a:extLst>
              <a:ext uri="{FF2B5EF4-FFF2-40B4-BE49-F238E27FC236}">
                <a16:creationId xmlns:a16="http://schemas.microsoft.com/office/drawing/2014/main" id="{7F341D56-7455-8740-37A0-EB3F997F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68" r="15472"/>
          <a:stretch/>
        </p:blipFill>
        <p:spPr>
          <a:xfrm>
            <a:off x="1067311" y="2236382"/>
            <a:ext cx="6861072" cy="48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1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873479"/>
            <a:ext cx="6777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In Shell Sarawak</a:t>
            </a:r>
          </a:p>
          <a:p>
            <a:endParaRPr lang="en-SG" sz="36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yplok Logo Re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Picture 6" descr="Image result for shell sarawak">
            <a:extLst>
              <a:ext uri="{FF2B5EF4-FFF2-40B4-BE49-F238E27FC236}">
                <a16:creationId xmlns:a16="http://schemas.microsoft.com/office/drawing/2014/main" id="{DB0C133D-C96D-4940-9876-D0DA6124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3" y="1670439"/>
            <a:ext cx="1560848" cy="15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DEA00-118D-4D16-B956-52ACAC644622}"/>
              </a:ext>
            </a:extLst>
          </p:cNvPr>
          <p:cNvSpPr txBox="1"/>
          <p:nvPr/>
        </p:nvSpPr>
        <p:spPr>
          <a:xfrm>
            <a:off x="2971800" y="1729105"/>
            <a:ext cx="59436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South Furious Offshore Drilling Platform</a:t>
            </a:r>
          </a:p>
          <a:p>
            <a:endParaRPr lang="en-IN" sz="100" b="1" dirty="0"/>
          </a:p>
          <a:p>
            <a:pPr algn="ctr"/>
            <a:r>
              <a:rPr lang="en-IN" sz="1600" dirty="0"/>
              <a:t>Year of Installation – 1994</a:t>
            </a:r>
          </a:p>
          <a:p>
            <a:pPr algn="ctr"/>
            <a:r>
              <a:rPr lang="en-IN" sz="1600" dirty="0"/>
              <a:t>Pipe Sizes – ½” NPS, 1” NPS </a:t>
            </a:r>
            <a:r>
              <a:rPr lang="en-IN" sz="1600" dirty="0" err="1"/>
              <a:t>Sch</a:t>
            </a:r>
            <a:r>
              <a:rPr lang="en-IN" sz="1600" dirty="0"/>
              <a:t> 80</a:t>
            </a:r>
          </a:p>
          <a:p>
            <a:pPr algn="ctr"/>
            <a:r>
              <a:rPr lang="en-IN" sz="1600" dirty="0"/>
              <a:t>Line – Instrumentation Manifold</a:t>
            </a:r>
          </a:p>
          <a:p>
            <a:pPr algn="ctr"/>
            <a:r>
              <a:rPr lang="en-IN" sz="1600" dirty="0"/>
              <a:t>Operating Pressure – 100 psi </a:t>
            </a:r>
          </a:p>
          <a:p>
            <a:pPr algn="ctr"/>
            <a:r>
              <a:rPr lang="en-IN" sz="1600" dirty="0"/>
              <a:t>Material – Stainless Steel</a:t>
            </a:r>
          </a:p>
          <a:p>
            <a:pPr algn="ctr"/>
            <a:endParaRPr lang="en-I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9EDBE-1DB7-4968-B6AB-5225785FC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52" y="3568520"/>
            <a:ext cx="3556748" cy="3027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71AD1C-9B60-4B30-8135-BF3CA1697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7493" y="3568516"/>
            <a:ext cx="4116109" cy="3027688"/>
          </a:xfrm>
          <a:prstGeom prst="rect">
            <a:avLst/>
          </a:prstGeom>
        </p:spPr>
      </p:pic>
      <p:pic>
        <p:nvPicPr>
          <p:cNvPr id="26" name="Picture 6" descr="Image result for shell sarawak">
            <a:extLst>
              <a:ext uri="{FF2B5EF4-FFF2-40B4-BE49-F238E27FC236}">
                <a16:creationId xmlns:a16="http://schemas.microsoft.com/office/drawing/2014/main" id="{232D9711-39A8-4466-B918-AEB80E63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85" y="7004224"/>
            <a:ext cx="633748" cy="6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872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 descr="Pyplok Logo Re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F0543-17B9-4373-B1B3-23E1D8E89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72" y="2133600"/>
            <a:ext cx="3827965" cy="2769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12739-AB94-403A-A3FB-4D25ACAC8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38" y="2141786"/>
            <a:ext cx="2132605" cy="3086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0DBB4-14C6-4A24-AC59-D5EC0AFA7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711" y="2122169"/>
            <a:ext cx="2170489" cy="3099077"/>
          </a:xfrm>
          <a:prstGeom prst="rect">
            <a:avLst/>
          </a:prstGeom>
        </p:spPr>
      </p:pic>
      <p:pic>
        <p:nvPicPr>
          <p:cNvPr id="20" name="Picture 6" descr="Image result for shell sarawak">
            <a:extLst>
              <a:ext uri="{FF2B5EF4-FFF2-40B4-BE49-F238E27FC236}">
                <a16:creationId xmlns:a16="http://schemas.microsoft.com/office/drawing/2014/main" id="{7CDF9AF6-1A4F-4950-B8ED-6D10AD15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92" y="7005492"/>
            <a:ext cx="672844" cy="6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E1BBC9-7BDA-4B8D-8461-9B7BFA79FCDA}"/>
              </a:ext>
            </a:extLst>
          </p:cNvPr>
          <p:cNvSpPr/>
          <p:nvPr/>
        </p:nvSpPr>
        <p:spPr>
          <a:xfrm>
            <a:off x="447646" y="829480"/>
            <a:ext cx="2954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/>
              <a:t>In Shell Sarawak</a:t>
            </a:r>
          </a:p>
        </p:txBody>
      </p:sp>
    </p:spTree>
    <p:extLst>
      <p:ext uri="{BB962C8B-B14F-4D97-AF65-F5344CB8AC3E}">
        <p14:creationId xmlns:p14="http://schemas.microsoft.com/office/powerpoint/2010/main" val="328768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 dirty="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 descr="Pyplok Logo Re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35FB8A-83AB-4772-9962-3B7E2E8A0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33" y="1828818"/>
            <a:ext cx="3106017" cy="3158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0E9C9-4748-4284-9EB8-976330A34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095" y="1828818"/>
            <a:ext cx="5476875" cy="346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532B2-2727-4A53-A327-3C4A6AE2BC37}"/>
              </a:ext>
            </a:extLst>
          </p:cNvPr>
          <p:cNvSpPr txBox="1"/>
          <p:nvPr/>
        </p:nvSpPr>
        <p:spPr>
          <a:xfrm>
            <a:off x="990600" y="5088313"/>
            <a:ext cx="13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Leak Testing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FC6552-24DE-4230-8EE0-EA77B76E4AEB}"/>
              </a:ext>
            </a:extLst>
          </p:cNvPr>
          <p:cNvSpPr txBox="1"/>
          <p:nvPr/>
        </p:nvSpPr>
        <p:spPr>
          <a:xfrm>
            <a:off x="5334000" y="5379129"/>
            <a:ext cx="165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Completed Line</a:t>
            </a:r>
          </a:p>
        </p:txBody>
      </p:sp>
      <p:pic>
        <p:nvPicPr>
          <p:cNvPr id="27" name="Picture 6" descr="Image result for shell sarawak">
            <a:extLst>
              <a:ext uri="{FF2B5EF4-FFF2-40B4-BE49-F238E27FC236}">
                <a16:creationId xmlns:a16="http://schemas.microsoft.com/office/drawing/2014/main" id="{711E65F6-DE74-43F3-A3D3-7469B19E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419" y="6994673"/>
            <a:ext cx="726617" cy="7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C3C506-B9BE-43BF-A6E6-5F01C13516E4}"/>
              </a:ext>
            </a:extLst>
          </p:cNvPr>
          <p:cNvSpPr/>
          <p:nvPr/>
        </p:nvSpPr>
        <p:spPr>
          <a:xfrm>
            <a:off x="410463" y="837331"/>
            <a:ext cx="2614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/>
              <a:t>In Shell Sarawak</a:t>
            </a:r>
          </a:p>
        </p:txBody>
      </p:sp>
    </p:spTree>
    <p:extLst>
      <p:ext uri="{BB962C8B-B14F-4D97-AF65-F5344CB8AC3E}">
        <p14:creationId xmlns:p14="http://schemas.microsoft.com/office/powerpoint/2010/main" val="1373237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 dirty="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 descr="Pyplok Logo Re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7" name="Picture 6" descr="Image result for shell sarawak">
            <a:extLst>
              <a:ext uri="{FF2B5EF4-FFF2-40B4-BE49-F238E27FC236}">
                <a16:creationId xmlns:a16="http://schemas.microsoft.com/office/drawing/2014/main" id="{711E65F6-DE74-43F3-A3D3-7469B19E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419" y="6994673"/>
            <a:ext cx="726617" cy="7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C3C506-B9BE-43BF-A6E6-5F01C13516E4}"/>
              </a:ext>
            </a:extLst>
          </p:cNvPr>
          <p:cNvSpPr/>
          <p:nvPr/>
        </p:nvSpPr>
        <p:spPr>
          <a:xfrm>
            <a:off x="304800" y="740426"/>
            <a:ext cx="3427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/>
              <a:t>Now is SEA Hibiscus…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03F54B-7660-9E24-BF9F-0E34B2B6F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96664"/>
            <a:ext cx="9144000" cy="559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aging a war on piping system leaks">
            <a:extLst>
              <a:ext uri="{FF2B5EF4-FFF2-40B4-BE49-F238E27FC236}">
                <a16:creationId xmlns:a16="http://schemas.microsoft.com/office/drawing/2014/main" id="{13EC7857-2E72-43A0-B8FB-84C79E56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68" y="3599992"/>
            <a:ext cx="3873333" cy="208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C3732-925D-44FA-9C16-80D8F297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5295">
            <a:off x="969996" y="3908277"/>
            <a:ext cx="3151415" cy="19664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F8B68D-FF7A-4C0B-B104-14B2F2B7F100}"/>
              </a:ext>
            </a:extLst>
          </p:cNvPr>
          <p:cNvCxnSpPr>
            <a:cxnSpLocks/>
          </p:cNvCxnSpPr>
          <p:nvPr/>
        </p:nvCxnSpPr>
        <p:spPr>
          <a:xfrm flipH="1">
            <a:off x="2749924" y="4082850"/>
            <a:ext cx="941294" cy="4673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322F56-E5EF-475B-A8BF-953458FAC5D4}"/>
              </a:ext>
            </a:extLst>
          </p:cNvPr>
          <p:cNvCxnSpPr>
            <a:cxnSpLocks/>
          </p:cNvCxnSpPr>
          <p:nvPr/>
        </p:nvCxnSpPr>
        <p:spPr>
          <a:xfrm flipH="1" flipV="1">
            <a:off x="3005419" y="4550162"/>
            <a:ext cx="1902758" cy="771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6A069F-13D4-42EE-9262-31A9B73ABA64}"/>
              </a:ext>
            </a:extLst>
          </p:cNvPr>
          <p:cNvCxnSpPr>
            <a:cxnSpLocks/>
          </p:cNvCxnSpPr>
          <p:nvPr/>
        </p:nvCxnSpPr>
        <p:spPr>
          <a:xfrm flipH="1">
            <a:off x="3389722" y="4422238"/>
            <a:ext cx="1108109" cy="1592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F53E8D-A7E9-44ED-BDE2-890B2FE91938}"/>
              </a:ext>
            </a:extLst>
          </p:cNvPr>
          <p:cNvSpPr txBox="1"/>
          <p:nvPr/>
        </p:nvSpPr>
        <p:spPr>
          <a:xfrm>
            <a:off x="3710920" y="3961997"/>
            <a:ext cx="8146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prstClr val="black"/>
                </a:solidFill>
                <a:latin typeface="Calibri"/>
              </a:rPr>
              <a:t>Inboard Seal </a:t>
            </a:r>
            <a:endParaRPr lang="en-MY" sz="9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BE7112-71AD-41A1-911E-EB80A33831D4}"/>
              </a:ext>
            </a:extLst>
          </p:cNvPr>
          <p:cNvSpPr txBox="1"/>
          <p:nvPr/>
        </p:nvSpPr>
        <p:spPr>
          <a:xfrm>
            <a:off x="4490038" y="4292104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prstClr val="black"/>
                </a:solidFill>
                <a:latin typeface="Calibri"/>
              </a:rPr>
              <a:t>Outboard Seal </a:t>
            </a:r>
            <a:endParaRPr lang="en-MY" sz="9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5A3C7C-8402-44EE-B8B2-9DB21C6CC528}"/>
              </a:ext>
            </a:extLst>
          </p:cNvPr>
          <p:cNvSpPr txBox="1"/>
          <p:nvPr/>
        </p:nvSpPr>
        <p:spPr>
          <a:xfrm>
            <a:off x="4565776" y="5375291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prstClr val="black"/>
                </a:solidFill>
                <a:latin typeface="Calibri"/>
              </a:rPr>
              <a:t>Main Seal </a:t>
            </a:r>
            <a:endParaRPr lang="en-MY" sz="9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2" descr="PYPLOK® Fittings | HSP Worldwide">
            <a:extLst>
              <a:ext uri="{FF2B5EF4-FFF2-40B4-BE49-F238E27FC236}">
                <a16:creationId xmlns:a16="http://schemas.microsoft.com/office/drawing/2014/main" id="{38D95684-EBA3-404C-8B86-3A4EB2C80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91" y="5688936"/>
            <a:ext cx="2502295" cy="12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95521-BBDA-47D3-B491-3F9E135A5D97}"/>
              </a:ext>
            </a:extLst>
          </p:cNvPr>
          <p:cNvSpPr txBox="1"/>
          <p:nvPr/>
        </p:nvSpPr>
        <p:spPr>
          <a:xfrm>
            <a:off x="1854739" y="6090386"/>
            <a:ext cx="7184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prstClr val="black"/>
                </a:solidFill>
                <a:latin typeface="Calibri"/>
              </a:rPr>
              <a:t>Driver Ring</a:t>
            </a:r>
            <a:endParaRPr lang="en-MY" sz="900" b="1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E7DBAC-6601-45D8-9EB9-6C4F9EF00940}"/>
              </a:ext>
            </a:extLst>
          </p:cNvPr>
          <p:cNvCxnSpPr>
            <a:cxnSpLocks/>
          </p:cNvCxnSpPr>
          <p:nvPr/>
        </p:nvCxnSpPr>
        <p:spPr>
          <a:xfrm flipV="1">
            <a:off x="2393577" y="5655948"/>
            <a:ext cx="611843" cy="4344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7A031E2-22A4-4602-BDD4-4DB515708339}"/>
              </a:ext>
            </a:extLst>
          </p:cNvPr>
          <p:cNvSpPr txBox="1"/>
          <p:nvPr/>
        </p:nvSpPr>
        <p:spPr>
          <a:xfrm>
            <a:off x="310623" y="6360242"/>
            <a:ext cx="417941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Crevice where chlorides are believed to have collected and corrosion initiated</a:t>
            </a:r>
            <a:endParaRPr lang="en-MY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3241F-2C99-4A9F-958E-689682751A8C}"/>
              </a:ext>
            </a:extLst>
          </p:cNvPr>
          <p:cNvSpPr txBox="1"/>
          <p:nvPr/>
        </p:nvSpPr>
        <p:spPr>
          <a:xfrm>
            <a:off x="467871" y="2977064"/>
            <a:ext cx="386491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Cracks grow longitudinally from crevice corrosion sites through the driver ring due to tensile hoop stress</a:t>
            </a:r>
            <a:endParaRPr lang="en-MY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7DA39A9-470C-4B81-B9D8-004E2371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25" y="1530828"/>
            <a:ext cx="3514652" cy="80831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MY" sz="3600" b="1" dirty="0"/>
              <a:t>Metal to metal </a:t>
            </a:r>
            <a:br>
              <a:rPr lang="en-MY" sz="3600" b="1" dirty="0"/>
            </a:br>
            <a:r>
              <a:rPr lang="en-MY" sz="3600" b="1" dirty="0"/>
              <a:t>Seal                    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B8026B5-4A9F-404B-8554-7EBB87550976}"/>
              </a:ext>
            </a:extLst>
          </p:cNvPr>
          <p:cNvSpPr txBox="1">
            <a:spLocks/>
          </p:cNvSpPr>
          <p:nvPr/>
        </p:nvSpPr>
        <p:spPr>
          <a:xfrm>
            <a:off x="5200225" y="1530828"/>
            <a:ext cx="2654207" cy="808313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600" b="1" dirty="0">
                <a:solidFill>
                  <a:prstClr val="black"/>
                </a:solidFill>
                <a:latin typeface="Calibri Light"/>
              </a:rPr>
              <a:t>O-ring Seal                    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34D9562-C53D-4F91-A28A-10D3D05FD4F9}"/>
              </a:ext>
            </a:extLst>
          </p:cNvPr>
          <p:cNvSpPr txBox="1">
            <a:spLocks/>
          </p:cNvSpPr>
          <p:nvPr/>
        </p:nvSpPr>
        <p:spPr>
          <a:xfrm>
            <a:off x="4241197" y="1530828"/>
            <a:ext cx="602883" cy="80831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600" b="1" dirty="0">
                <a:solidFill>
                  <a:prstClr val="black"/>
                </a:solidFill>
                <a:latin typeface="Calibri Light"/>
              </a:rPr>
              <a:t>VS   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FB7B6-B307-940E-31A1-A8F1E12C1767}"/>
              </a:ext>
            </a:extLst>
          </p:cNvPr>
          <p:cNvSpPr txBox="1">
            <a:spLocks/>
          </p:cNvSpPr>
          <p:nvPr/>
        </p:nvSpPr>
        <p:spPr>
          <a:xfrm>
            <a:off x="951565" y="239985"/>
            <a:ext cx="6573871" cy="73521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600" b="1" i="1" dirty="0"/>
              <a:t>Technical Comparison: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8952A-0ADB-A3A4-C8D8-D81553E9F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432" y="7375905"/>
            <a:ext cx="606014" cy="1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1" y="45720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3" y="2297085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5" y="12894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Content Placeholder 5" descr="A picture containing table&#10;&#10;Description automatically generated">
            <a:extLst>
              <a:ext uri="{FF2B5EF4-FFF2-40B4-BE49-F238E27FC236}">
                <a16:creationId xmlns:a16="http://schemas.microsoft.com/office/drawing/2014/main" id="{2491BF9D-B151-43C4-973F-DA2967F5B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" y="1042441"/>
            <a:ext cx="8498528" cy="588523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EFE3BE3-21AB-48C1-8D4D-47776A9D303D}"/>
              </a:ext>
            </a:extLst>
          </p:cNvPr>
          <p:cNvSpPr/>
          <p:nvPr/>
        </p:nvSpPr>
        <p:spPr>
          <a:xfrm>
            <a:off x="1607301" y="5077838"/>
            <a:ext cx="651753" cy="2723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2C7F8D6-752C-4BB2-9A47-F8EA3E48EE55}"/>
              </a:ext>
            </a:extLst>
          </p:cNvPr>
          <p:cNvSpPr/>
          <p:nvPr/>
        </p:nvSpPr>
        <p:spPr>
          <a:xfrm>
            <a:off x="5108407" y="5262665"/>
            <a:ext cx="651753" cy="2723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629747-DED0-4512-BDF0-62514351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327" y="94444"/>
            <a:ext cx="4095345" cy="94778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MY" sz="3600" b="1" dirty="0"/>
              <a:t>Replacement by </a:t>
            </a:r>
            <a:r>
              <a:rPr lang="en-MY" sz="3600" b="1" dirty="0" err="1"/>
              <a:t>Pyplok</a:t>
            </a:r>
            <a:r>
              <a:rPr lang="en-MY" sz="3600" b="1" dirty="0"/>
              <a:t> at Shell Platform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F32B0D-A2CD-CEEF-8F4D-3D305761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32" y="7375905"/>
            <a:ext cx="606014" cy="1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314E3-DF4C-72FE-E6CC-DCFDE71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250108C-88BE-87DE-C7BD-2AF70229D5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824" y="507939"/>
            <a:ext cx="62718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spc="-170" dirty="0"/>
              <a:t> </a:t>
            </a:r>
            <a:r>
              <a:rPr lang="en-MY" sz="3200" dirty="0"/>
              <a:t>Agenda</a:t>
            </a:r>
            <a:endParaRPr sz="32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CD95CA6-CA4A-EC28-B7ED-DE38ACB4364E}"/>
              </a:ext>
            </a:extLst>
          </p:cNvPr>
          <p:cNvSpPr/>
          <p:nvPr/>
        </p:nvSpPr>
        <p:spPr>
          <a:xfrm>
            <a:off x="8791956" y="7110988"/>
            <a:ext cx="253746" cy="204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F1AA3D7-B730-168D-15DE-AEEAC6F644D9}"/>
              </a:ext>
            </a:extLst>
          </p:cNvPr>
          <p:cNvSpPr txBox="1"/>
          <p:nvPr/>
        </p:nvSpPr>
        <p:spPr>
          <a:xfrm>
            <a:off x="348824" y="2057400"/>
            <a:ext cx="7253986" cy="3093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0" marR="3048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050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Introduction of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050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Wawasan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050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Gas and HKK, Malaysia</a:t>
            </a:r>
          </a:p>
          <a:p>
            <a:pPr marL="495300" marR="3048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050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 Experience &amp; Success Story</a:t>
            </a:r>
          </a:p>
          <a:p>
            <a:pPr marL="495300" marR="3048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050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Company Direction &amp; Strategy</a:t>
            </a:r>
          </a:p>
          <a:p>
            <a:pPr marL="495300" marR="3048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505079"/>
                </a:solidFill>
                <a:latin typeface="Arial"/>
                <a:cs typeface="Arial"/>
              </a:rPr>
              <a:t>Main Challenges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0507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95300" marR="3048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050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 &amp; A</a:t>
            </a:r>
          </a:p>
          <a:p>
            <a:pPr marL="38100" marR="30480" lvl="0" indent="19304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5CEC961-598A-425D-B580-086F8E60404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60428" y="8489231"/>
            <a:ext cx="182308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TUBE-MAC</a:t>
            </a:r>
            <a:r>
              <a:rPr kumimoji="0" sz="750" b="1" i="0" u="none" strike="noStrike" kern="1200" cap="none" spc="-7" normalizeH="0" baseline="27777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PIPING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TECHNOLOGIES</a:t>
            </a:r>
            <a:endParaRPr kumimoji="0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64FBB25-7CD8-4581-E399-B9F0AFE7CC4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821803" y="8489922"/>
            <a:ext cx="18986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BBD067E-5DE3-6C9A-9911-BED2F8B48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29785"/>
            <a:ext cx="959683" cy="562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D374DC-504C-14FD-BB68-1BB6FF713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6941101"/>
            <a:ext cx="1327455" cy="4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51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3266B-E574-4AEE-BBD8-0CDC211A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328" y="1047928"/>
            <a:ext cx="4095345" cy="94778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MY" sz="3600" b="1" dirty="0"/>
              <a:t>Replacement by </a:t>
            </a:r>
            <a:r>
              <a:rPr lang="en-MY" sz="3600" b="1" dirty="0" err="1"/>
              <a:t>Pyplok</a:t>
            </a:r>
            <a:r>
              <a:rPr lang="en-MY" sz="3600" b="1" dirty="0"/>
              <a:t> at Shell Platform</a:t>
            </a:r>
          </a:p>
        </p:txBody>
      </p:sp>
      <p:pic>
        <p:nvPicPr>
          <p:cNvPr id="13" name="Content Placeholder 12" descr="A picture containing purple&#10;&#10;Description automatically generated">
            <a:extLst>
              <a:ext uri="{FF2B5EF4-FFF2-40B4-BE49-F238E27FC236}">
                <a16:creationId xmlns:a16="http://schemas.microsoft.com/office/drawing/2014/main" id="{C8E8BA86-A1FD-4B36-8476-BBD1B749D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77" y="478357"/>
            <a:ext cx="1935804" cy="2076356"/>
          </a:xfrm>
        </p:spPr>
      </p:pic>
      <p:pic>
        <p:nvPicPr>
          <p:cNvPr id="15" name="Picture 14" descr="A picture containing dirty&#10;&#10;Description automatically generated">
            <a:extLst>
              <a:ext uri="{FF2B5EF4-FFF2-40B4-BE49-F238E27FC236}">
                <a16:creationId xmlns:a16="http://schemas.microsoft.com/office/drawing/2014/main" id="{CD77E6DF-217D-4A71-88B2-917D6512B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61" y="2539671"/>
            <a:ext cx="4402349" cy="3419966"/>
          </a:xfrm>
          <a:prstGeom prst="rect">
            <a:avLst/>
          </a:prstGeom>
        </p:spPr>
      </p:pic>
      <p:pic>
        <p:nvPicPr>
          <p:cNvPr id="17" name="Picture 16" descr="A picture containing indoor, wooden, device&#10;&#10;Description automatically generated">
            <a:extLst>
              <a:ext uri="{FF2B5EF4-FFF2-40B4-BE49-F238E27FC236}">
                <a16:creationId xmlns:a16="http://schemas.microsoft.com/office/drawing/2014/main" id="{B5AB50D3-1979-4190-A77C-1FCDBE0B7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4" y="2539671"/>
            <a:ext cx="4402349" cy="341996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DF2A3B6-5D77-4CF4-A1B6-3253E7916648}"/>
              </a:ext>
            </a:extLst>
          </p:cNvPr>
          <p:cNvSpPr txBox="1">
            <a:spLocks/>
          </p:cNvSpPr>
          <p:nvPr/>
        </p:nvSpPr>
        <p:spPr>
          <a:xfrm>
            <a:off x="181697" y="1812764"/>
            <a:ext cx="5094456" cy="1070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MY" sz="36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4AA0B3D-B4C4-43E2-893B-1F026217BBF8}"/>
              </a:ext>
            </a:extLst>
          </p:cNvPr>
          <p:cNvSpPr txBox="1">
            <a:spLocks/>
          </p:cNvSpPr>
          <p:nvPr/>
        </p:nvSpPr>
        <p:spPr>
          <a:xfrm>
            <a:off x="1641567" y="6259521"/>
            <a:ext cx="1371601" cy="62313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sz="2400" b="1" dirty="0">
                <a:solidFill>
                  <a:prstClr val="black"/>
                </a:solidFill>
                <a:latin typeface="Calibri Light"/>
              </a:rPr>
              <a:t>Before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7D7C74-FF27-45AF-8219-01FAC5D46499}"/>
              </a:ext>
            </a:extLst>
          </p:cNvPr>
          <p:cNvSpPr txBox="1">
            <a:spLocks/>
          </p:cNvSpPr>
          <p:nvPr/>
        </p:nvSpPr>
        <p:spPr>
          <a:xfrm>
            <a:off x="6298345" y="6259521"/>
            <a:ext cx="1371601" cy="623130"/>
          </a:xfrm>
          <a:prstGeom prst="rect">
            <a:avLst/>
          </a:prstGeom>
          <a:solidFill>
            <a:srgbClr val="FFC00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sz="2400" b="1" dirty="0">
                <a:solidFill>
                  <a:prstClr val="black"/>
                </a:solidFill>
                <a:latin typeface="Calibri Light"/>
              </a:rPr>
              <a:t>After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8F4A96FD-835F-4A4A-88BA-BFB638AB5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" y="945400"/>
            <a:ext cx="2271408" cy="1112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1BE638-B505-85D3-3587-69CCBE5FA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432" y="7375905"/>
            <a:ext cx="606014" cy="1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7858" y="682366"/>
            <a:ext cx="7022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Company Direction &amp; Strategy</a:t>
            </a:r>
            <a:endParaRPr lang="en-SG" sz="32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yplok Logo Re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2" name="object 4"/>
          <p:cNvSpPr txBox="1"/>
          <p:nvPr/>
        </p:nvSpPr>
        <p:spPr>
          <a:xfrm>
            <a:off x="-320660" y="3315047"/>
            <a:ext cx="3035808" cy="3797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46"/>
              </a:spcBef>
            </a:pPr>
            <a:endParaRPr sz="1600" dirty="0"/>
          </a:p>
          <a:p>
            <a:pPr marL="746251">
              <a:lnSpc>
                <a:spcPct val="95825"/>
              </a:lnSpc>
            </a:pPr>
            <a:r>
              <a:rPr sz="1600" b="1" spc="0" dirty="0">
                <a:solidFill>
                  <a:srgbClr val="FFFFFF"/>
                </a:solidFill>
                <a:cs typeface="Arial"/>
              </a:rPr>
              <a:t>Total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Labour</a:t>
            </a:r>
            <a:r>
              <a:rPr sz="1600" b="1" spc="-9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and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Materi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a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l</a:t>
            </a:r>
            <a:endParaRPr sz="1600" dirty="0">
              <a:cs typeface="Arial"/>
            </a:endParaRPr>
          </a:p>
        </p:txBody>
      </p:sp>
      <p:sp>
        <p:nvSpPr>
          <p:cNvPr id="22" name="object 7"/>
          <p:cNvSpPr txBox="1"/>
          <p:nvPr/>
        </p:nvSpPr>
        <p:spPr>
          <a:xfrm>
            <a:off x="385063" y="1540595"/>
            <a:ext cx="8281414" cy="44111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spcBef>
                <a:spcPts val="81"/>
              </a:spcBef>
            </a:pPr>
            <a:endParaRPr lang="en-US" sz="2800" dirty="0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6C1CC8-57A2-CCB2-BDED-64BD1ADF2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669" y="6902509"/>
            <a:ext cx="983189" cy="98318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B582BA-C007-8415-75CD-B4D5DAF77A76}"/>
              </a:ext>
            </a:extLst>
          </p:cNvPr>
          <p:cNvSpPr txBox="1">
            <a:spLocks/>
          </p:cNvSpPr>
          <p:nvPr/>
        </p:nvSpPr>
        <p:spPr>
          <a:xfrm>
            <a:off x="441406" y="1484136"/>
            <a:ext cx="7886700" cy="42870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Direction – become a total solution provider</a:t>
            </a:r>
          </a:p>
          <a:p>
            <a:r>
              <a:rPr lang="en-US" dirty="0">
                <a:latin typeface="Arial"/>
                <a:cs typeface="Arial"/>
              </a:rPr>
              <a:t>Market Focus</a:t>
            </a:r>
          </a:p>
          <a:p>
            <a:pPr marL="566420" lvl="2"/>
            <a:r>
              <a:rPr lang="en-US" sz="1800" dirty="0">
                <a:latin typeface="Arial"/>
                <a:cs typeface="Arial"/>
              </a:rPr>
              <a:t> </a:t>
            </a:r>
            <a:r>
              <a:rPr lang="en-US" dirty="0">
                <a:latin typeface="Arial"/>
                <a:cs typeface="Arial"/>
              </a:rPr>
              <a:t>Oil &amp; Gas, Marine, Power, </a:t>
            </a:r>
            <a:r>
              <a:rPr lang="en-US" altLang="zh-CN" dirty="0">
                <a:latin typeface="Arial"/>
                <a:cs typeface="Arial"/>
              </a:rPr>
              <a:t>Data Centre</a:t>
            </a:r>
            <a:r>
              <a:rPr lang="en-US" dirty="0">
                <a:latin typeface="Arial"/>
                <a:cs typeface="Arial"/>
              </a:rPr>
              <a:t> &amp; General Industries</a:t>
            </a:r>
          </a:p>
          <a:p>
            <a:r>
              <a:rPr lang="en-US" dirty="0">
                <a:latin typeface="Arial"/>
                <a:cs typeface="Arial"/>
              </a:rPr>
              <a:t>Strategy – 3 main focuses</a:t>
            </a:r>
          </a:p>
          <a:p>
            <a:pPr marL="566420" lvl="2"/>
            <a:r>
              <a:rPr lang="en-US" dirty="0">
                <a:latin typeface="Arial"/>
                <a:cs typeface="Arial"/>
              </a:rPr>
              <a:t>Technical comparison between O-ring seal versus metal-to-metal seal.</a:t>
            </a:r>
          </a:p>
          <a:p>
            <a:pPr marL="566420" lvl="2"/>
            <a:r>
              <a:rPr lang="en-US" dirty="0">
                <a:latin typeface="Arial"/>
                <a:cs typeface="Arial"/>
              </a:rPr>
              <a:t>Continue to provide best support to existing loyal customers.</a:t>
            </a:r>
          </a:p>
          <a:p>
            <a:pPr marL="566420" lvl="2"/>
            <a:r>
              <a:rPr lang="en-US" dirty="0">
                <a:latin typeface="Arial"/>
                <a:cs typeface="Arial"/>
              </a:rPr>
              <a:t>Work out Price and Service Agreement with end-users.</a:t>
            </a:r>
          </a:p>
          <a:p>
            <a:pPr marL="337820" lvl="2" indent="0">
              <a:buFont typeface="Arial" pitchFamily="34" charset="0"/>
              <a:buNone/>
            </a:pPr>
            <a:endParaRPr lang="en-US" dirty="0">
              <a:latin typeface="Arial"/>
              <a:cs typeface="Arial"/>
            </a:endParaRPr>
          </a:p>
          <a:p>
            <a:pPr marL="566420" lvl="2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7BA69-B78E-9404-D254-B68EE13FC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140" y="7163828"/>
            <a:ext cx="961524" cy="3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7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1F94-4D0C-E776-8237-D94576C9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>
            <a:extLst>
              <a:ext uri="{FF2B5EF4-FFF2-40B4-BE49-F238E27FC236}">
                <a16:creationId xmlns:a16="http://schemas.microsoft.com/office/drawing/2014/main" id="{37FC3732-165A-4892-9082-D60490648A7D}"/>
              </a:ext>
            </a:extLst>
          </p:cNvPr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A79A1636-BD18-FDC4-481E-4979E98F2AC4}"/>
              </a:ext>
            </a:extLst>
          </p:cNvPr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9457210-1870-BF11-811B-2642FA6A4379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194CA8A-1652-78F5-DDC6-DF057E104313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736D8E47-AC8F-BBCC-6276-897F00E0941B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FB85030-1A28-56FA-BB21-51F8A270C854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575449B-168A-5F8D-9D86-6D67FE341F29}"/>
              </a:ext>
            </a:extLst>
          </p:cNvPr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36BE4CE-C18B-047D-FD8C-5C36D97D4EC3}"/>
              </a:ext>
            </a:extLst>
          </p:cNvPr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>
            <a:extLst>
              <a:ext uri="{FF2B5EF4-FFF2-40B4-BE49-F238E27FC236}">
                <a16:creationId xmlns:a16="http://schemas.microsoft.com/office/drawing/2014/main" id="{064B0B2F-7E71-99C0-4FB0-0241FCF3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60324C-22E4-7A9A-DF5A-B972E541D32F}"/>
              </a:ext>
            </a:extLst>
          </p:cNvPr>
          <p:cNvSpPr txBox="1"/>
          <p:nvPr/>
        </p:nvSpPr>
        <p:spPr>
          <a:xfrm>
            <a:off x="417858" y="682366"/>
            <a:ext cx="7022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ea typeface="Verdana" panose="020B0604030504040204" pitchFamily="34" charset="0"/>
                <a:cs typeface="Times New Roman" panose="02020603050405020304" pitchFamily="18" charset="0"/>
              </a:rPr>
              <a:t>Main Challenges In Malaysia:</a:t>
            </a:r>
          </a:p>
        </p:txBody>
      </p:sp>
      <p:pic>
        <p:nvPicPr>
          <p:cNvPr id="1026" name="Picture 2" descr="Pyplok Logo Rev">
            <a:extLst>
              <a:ext uri="{FF2B5EF4-FFF2-40B4-BE49-F238E27FC236}">
                <a16:creationId xmlns:a16="http://schemas.microsoft.com/office/drawing/2014/main" id="{7F4C337F-C837-8CEC-64FE-A825B205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2" name="object 4">
            <a:extLst>
              <a:ext uri="{FF2B5EF4-FFF2-40B4-BE49-F238E27FC236}">
                <a16:creationId xmlns:a16="http://schemas.microsoft.com/office/drawing/2014/main" id="{4D58D568-FA39-F78E-9063-9882F5ABF8DC}"/>
              </a:ext>
            </a:extLst>
          </p:cNvPr>
          <p:cNvSpPr txBox="1"/>
          <p:nvPr/>
        </p:nvSpPr>
        <p:spPr>
          <a:xfrm>
            <a:off x="-320660" y="3315047"/>
            <a:ext cx="3035808" cy="3797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46"/>
              </a:spcBef>
            </a:pPr>
            <a:endParaRPr sz="1600" dirty="0"/>
          </a:p>
          <a:p>
            <a:pPr marL="746251">
              <a:lnSpc>
                <a:spcPct val="95825"/>
              </a:lnSpc>
            </a:pPr>
            <a:r>
              <a:rPr sz="1600" b="1" spc="0" dirty="0">
                <a:solidFill>
                  <a:srgbClr val="FFFFFF"/>
                </a:solidFill>
                <a:cs typeface="Arial"/>
              </a:rPr>
              <a:t>Total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Labour</a:t>
            </a:r>
            <a:r>
              <a:rPr sz="1600" b="1" spc="-9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and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Materi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a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l</a:t>
            </a:r>
            <a:endParaRPr sz="1600" dirty="0">
              <a:cs typeface="Arial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B3F9A2B1-377B-3B39-7563-0EEE0921AFE2}"/>
              </a:ext>
            </a:extLst>
          </p:cNvPr>
          <p:cNvSpPr txBox="1"/>
          <p:nvPr/>
        </p:nvSpPr>
        <p:spPr>
          <a:xfrm>
            <a:off x="385063" y="1540595"/>
            <a:ext cx="8281414" cy="44111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55650" indent="-742950">
              <a:spcBef>
                <a:spcPts val="81"/>
              </a:spcBef>
              <a:buFont typeface="+mj-lt"/>
              <a:buAutoNum type="arabicPeriod"/>
            </a:pPr>
            <a:r>
              <a:rPr lang="en-US" sz="2800" dirty="0">
                <a:cs typeface="Arial"/>
              </a:rPr>
              <a:t>Lokring is influencing clients to stick to metal to metal seal since O-rings can fail due to heat hardening and oxidation damage.</a:t>
            </a:r>
          </a:p>
          <a:p>
            <a:pPr marL="755650" indent="-742950">
              <a:spcBef>
                <a:spcPts val="81"/>
              </a:spcBef>
              <a:buFont typeface="+mj-lt"/>
              <a:buAutoNum type="arabicPeriod"/>
            </a:pPr>
            <a:r>
              <a:rPr lang="en-US" sz="2800" dirty="0" err="1">
                <a:cs typeface="Arial"/>
              </a:rPr>
              <a:t>Bonlok</a:t>
            </a:r>
            <a:r>
              <a:rPr lang="en-US" sz="2800" dirty="0">
                <a:cs typeface="Arial"/>
              </a:rPr>
              <a:t> had convinced Oil &amp; Gas end-users to put 6” fittings  into the tender specification of service contract since they can make it nowadays.</a:t>
            </a:r>
          </a:p>
          <a:p>
            <a:pPr marL="755650" indent="-742950">
              <a:spcBef>
                <a:spcPts val="81"/>
              </a:spcBef>
              <a:buFont typeface="+mj-lt"/>
              <a:buAutoNum type="arabicPeriod"/>
            </a:pPr>
            <a:r>
              <a:rPr lang="en-US" sz="2800" dirty="0">
                <a:cs typeface="Arial"/>
              </a:rPr>
              <a:t>Customers is preferred with manufacturer who can offer comprehensive solutions in terms of fittings’ size &amp; temperature.</a:t>
            </a:r>
          </a:p>
          <a:p>
            <a:pPr marL="12700">
              <a:spcBef>
                <a:spcPts val="81"/>
              </a:spcBef>
            </a:pPr>
            <a:endParaRPr lang="en-US" sz="2800" dirty="0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C2A29B-5CE6-2098-D59F-8860BB26E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669" y="6902509"/>
            <a:ext cx="983189" cy="983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4E77D-1D07-92C6-01D1-A2B1EB958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522" y="7208508"/>
            <a:ext cx="961524" cy="3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4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43363-0C71-6EE6-AD27-1BD6C29AA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>
            <a:extLst>
              <a:ext uri="{FF2B5EF4-FFF2-40B4-BE49-F238E27FC236}">
                <a16:creationId xmlns:a16="http://schemas.microsoft.com/office/drawing/2014/main" id="{D73BC515-1914-3DE8-9479-EF4290C6C717}"/>
              </a:ext>
            </a:extLst>
          </p:cNvPr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49572428-C197-9545-1C7E-7DFC98BFD931}"/>
              </a:ext>
            </a:extLst>
          </p:cNvPr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EB840C25-DF33-110E-942B-31A35BFD445B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E291E47A-C37E-5E40-987D-D732B1AF8167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099E343-BCB6-4926-7BF9-A06E12CE4CAA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A284A416-782B-DB2B-0766-80C919871C0B}"/>
              </a:ext>
            </a:extLst>
          </p:cNvPr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47F933E-2D05-A592-5AF2-14A59D8A6657}"/>
              </a:ext>
            </a:extLst>
          </p:cNvPr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8F00995-9F40-1B6E-EC15-FAC55CD2C882}"/>
              </a:ext>
            </a:extLst>
          </p:cNvPr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>
            <a:extLst>
              <a:ext uri="{FF2B5EF4-FFF2-40B4-BE49-F238E27FC236}">
                <a16:creationId xmlns:a16="http://schemas.microsoft.com/office/drawing/2014/main" id="{E70361A8-328C-345F-A86E-8F20B07E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 descr="Pyplok Logo Rev">
            <a:extLst>
              <a:ext uri="{FF2B5EF4-FFF2-40B4-BE49-F238E27FC236}">
                <a16:creationId xmlns:a16="http://schemas.microsoft.com/office/drawing/2014/main" id="{00D4CC55-EBF3-BB23-8FA7-06AD7BC3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2" name="object 4">
            <a:extLst>
              <a:ext uri="{FF2B5EF4-FFF2-40B4-BE49-F238E27FC236}">
                <a16:creationId xmlns:a16="http://schemas.microsoft.com/office/drawing/2014/main" id="{49EC1A67-8DA7-A5AA-4D4A-7C58F80792ED}"/>
              </a:ext>
            </a:extLst>
          </p:cNvPr>
          <p:cNvSpPr txBox="1"/>
          <p:nvPr/>
        </p:nvSpPr>
        <p:spPr>
          <a:xfrm>
            <a:off x="-320660" y="3315047"/>
            <a:ext cx="3035808" cy="3797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46"/>
              </a:spcBef>
            </a:pPr>
            <a:endParaRPr sz="1600" dirty="0"/>
          </a:p>
          <a:p>
            <a:pPr marL="746251">
              <a:lnSpc>
                <a:spcPct val="95825"/>
              </a:lnSpc>
            </a:pPr>
            <a:r>
              <a:rPr sz="1600" b="1" spc="0" dirty="0">
                <a:solidFill>
                  <a:srgbClr val="FFFFFF"/>
                </a:solidFill>
                <a:cs typeface="Arial"/>
              </a:rPr>
              <a:t>Total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Labour</a:t>
            </a:r>
            <a:r>
              <a:rPr sz="1600" b="1" spc="-9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and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Materi</a:t>
            </a:r>
            <a:r>
              <a:rPr sz="1600" b="1" spc="-4" dirty="0">
                <a:solidFill>
                  <a:srgbClr val="FFFFFF"/>
                </a:solidFill>
                <a:cs typeface="Arial"/>
              </a:rPr>
              <a:t>a</a:t>
            </a:r>
            <a:r>
              <a:rPr sz="1600" b="1" spc="0" dirty="0">
                <a:solidFill>
                  <a:srgbClr val="FFFFFF"/>
                </a:solidFill>
                <a:cs typeface="Arial"/>
              </a:rPr>
              <a:t>l</a:t>
            </a:r>
            <a:endParaRPr sz="1600" dirty="0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72150-B721-1359-606F-DDB7BFBFF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669" y="6902509"/>
            <a:ext cx="983189" cy="983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88219E-B741-9912-70DD-0477AF34F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522" y="7208508"/>
            <a:ext cx="961524" cy="3027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E277B3-EC58-39C6-8F91-D73834810AB0}"/>
              </a:ext>
            </a:extLst>
          </p:cNvPr>
          <p:cNvSpPr txBox="1">
            <a:spLocks/>
          </p:cNvSpPr>
          <p:nvPr/>
        </p:nvSpPr>
        <p:spPr>
          <a:xfrm>
            <a:off x="685800" y="3000982"/>
            <a:ext cx="7772400" cy="15436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8800" dirty="0">
                <a:solidFill>
                  <a:srgbClr val="003366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333435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9594" y="2499924"/>
            <a:ext cx="6577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/>
              <a:t>Thank You for your precious Time!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79EE8-180B-C14D-0B08-B4349E34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8" y="6750872"/>
            <a:ext cx="1128656" cy="1128656"/>
          </a:xfrm>
          <a:prstGeom prst="rect">
            <a:avLst/>
          </a:prstGeom>
        </p:spPr>
      </p:pic>
      <p:pic>
        <p:nvPicPr>
          <p:cNvPr id="4" name="Picture 11" descr="TubeMac Logo Hi Res - May02, 2013">
            <a:extLst>
              <a:ext uri="{FF2B5EF4-FFF2-40B4-BE49-F238E27FC236}">
                <a16:creationId xmlns:a16="http://schemas.microsoft.com/office/drawing/2014/main" id="{550A037B-23BC-AA89-19BE-9BCA6E76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02" y="4040503"/>
            <a:ext cx="2657832" cy="175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2" descr="Pyplok Logo Rev">
            <a:extLst>
              <a:ext uri="{FF2B5EF4-FFF2-40B4-BE49-F238E27FC236}">
                <a16:creationId xmlns:a16="http://schemas.microsoft.com/office/drawing/2014/main" id="{ACCCB140-2A26-67BD-00B1-742E6E5C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54" y="4191000"/>
            <a:ext cx="2917031" cy="138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42BB0-2922-9DFD-F01F-8472AA038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413" y="7208508"/>
            <a:ext cx="961524" cy="3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0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0">
              <a:schemeClr val="accent2">
                <a:lumMod val="20000"/>
                <a:lumOff val="80000"/>
              </a:schemeClr>
            </a:gs>
            <a:gs pos="65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40E01FC-DF6D-454E-B327-BAEE2BCE7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6" y="3138965"/>
            <a:ext cx="8095889" cy="2676840"/>
          </a:xfrm>
          <a:prstGeom prst="rect">
            <a:avLst/>
          </a:prstGeom>
        </p:spPr>
      </p:pic>
      <p:pic>
        <p:nvPicPr>
          <p:cNvPr id="25" name="Graphic 24" descr="Marker">
            <a:extLst>
              <a:ext uri="{FF2B5EF4-FFF2-40B4-BE49-F238E27FC236}">
                <a16:creationId xmlns:a16="http://schemas.microsoft.com/office/drawing/2014/main" id="{4C60A2DF-BC81-4B02-80B3-2D39772F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9007" y="3171270"/>
            <a:ext cx="575310" cy="575310"/>
          </a:xfrm>
          <a:prstGeom prst="rect">
            <a:avLst/>
          </a:prstGeom>
        </p:spPr>
      </p:pic>
      <p:pic>
        <p:nvPicPr>
          <p:cNvPr id="27" name="Graphic 26" descr="Marker">
            <a:extLst>
              <a:ext uri="{FF2B5EF4-FFF2-40B4-BE49-F238E27FC236}">
                <a16:creationId xmlns:a16="http://schemas.microsoft.com/office/drawing/2014/main" id="{8E1EC496-88DC-4761-8108-9774B70AD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6880" y="3678158"/>
            <a:ext cx="575310" cy="575310"/>
          </a:xfrm>
          <a:prstGeom prst="rect">
            <a:avLst/>
          </a:prstGeom>
        </p:spPr>
      </p:pic>
      <p:pic>
        <p:nvPicPr>
          <p:cNvPr id="29" name="Graphic 28" descr="Marker">
            <a:extLst>
              <a:ext uri="{FF2B5EF4-FFF2-40B4-BE49-F238E27FC236}">
                <a16:creationId xmlns:a16="http://schemas.microsoft.com/office/drawing/2014/main" id="{AA0AE149-AA00-4F12-9954-D3DB61B5F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397" y="4411980"/>
            <a:ext cx="575310" cy="575310"/>
          </a:xfrm>
          <a:prstGeom prst="rect">
            <a:avLst/>
          </a:prstGeom>
        </p:spPr>
      </p:pic>
      <p:pic>
        <p:nvPicPr>
          <p:cNvPr id="31" name="Graphic 30" descr="Marker">
            <a:extLst>
              <a:ext uri="{FF2B5EF4-FFF2-40B4-BE49-F238E27FC236}">
                <a16:creationId xmlns:a16="http://schemas.microsoft.com/office/drawing/2014/main" id="{FA8D7976-BBEB-446F-9B8A-481C2E57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8650" y="4919144"/>
            <a:ext cx="575310" cy="57531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D177875-2B5F-474D-BA36-9CB8F32CBB95}"/>
              </a:ext>
            </a:extLst>
          </p:cNvPr>
          <p:cNvSpPr/>
          <p:nvPr/>
        </p:nvSpPr>
        <p:spPr>
          <a:xfrm>
            <a:off x="6466879" y="2923860"/>
            <a:ext cx="878681" cy="290670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MY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Sabah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E3334B3-4F13-4432-B68C-ACE9834CF252}"/>
              </a:ext>
            </a:extLst>
          </p:cNvPr>
          <p:cNvSpPr/>
          <p:nvPr/>
        </p:nvSpPr>
        <p:spPr>
          <a:xfrm>
            <a:off x="5594560" y="3631157"/>
            <a:ext cx="878681" cy="290670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MY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Sarawak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09D8464-CB52-408A-B951-337FAC46E738}"/>
              </a:ext>
            </a:extLst>
          </p:cNvPr>
          <p:cNvSpPr/>
          <p:nvPr/>
        </p:nvSpPr>
        <p:spPr>
          <a:xfrm>
            <a:off x="51389" y="4800720"/>
            <a:ext cx="1159964" cy="373140"/>
          </a:xfrm>
          <a:prstGeom prst="roundRect">
            <a:avLst>
              <a:gd name="adj" fmla="val 11424"/>
            </a:avLst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MY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Selangor / KL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590A988-9AF1-4C91-A1E7-B47766296A2A}"/>
              </a:ext>
            </a:extLst>
          </p:cNvPr>
          <p:cNvSpPr/>
          <p:nvPr/>
        </p:nvSpPr>
        <p:spPr>
          <a:xfrm>
            <a:off x="2339873" y="5061464"/>
            <a:ext cx="878681" cy="290670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MY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6F67CF-5A1C-4BE0-97BA-3DFC3708FEA1}"/>
              </a:ext>
            </a:extLst>
          </p:cNvPr>
          <p:cNvSpPr/>
          <p:nvPr/>
        </p:nvSpPr>
        <p:spPr>
          <a:xfrm>
            <a:off x="2175387" y="345166"/>
            <a:ext cx="4376026" cy="89982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MY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</a:t>
            </a:r>
          </a:p>
        </p:txBody>
      </p:sp>
      <p:pic>
        <p:nvPicPr>
          <p:cNvPr id="14" name="Graphic 13" descr="Marker">
            <a:extLst>
              <a:ext uri="{FF2B5EF4-FFF2-40B4-BE49-F238E27FC236}">
                <a16:creationId xmlns:a16="http://schemas.microsoft.com/office/drawing/2014/main" id="{56D951B0-69F9-4C7D-91C4-9D5FDEE9D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0184" y="3902075"/>
            <a:ext cx="575310" cy="5753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91E13A-1AE5-4F92-B66C-31F0DFF761CA}"/>
              </a:ext>
            </a:extLst>
          </p:cNvPr>
          <p:cNvSpPr/>
          <p:nvPr/>
        </p:nvSpPr>
        <p:spPr>
          <a:xfrm>
            <a:off x="2204884" y="3877436"/>
            <a:ext cx="1002929" cy="290670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MY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Coast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36FAA7-270D-48DF-B889-9DE1F3DD24CD}"/>
              </a:ext>
            </a:extLst>
          </p:cNvPr>
          <p:cNvSpPr/>
          <p:nvPr/>
        </p:nvSpPr>
        <p:spPr>
          <a:xfrm>
            <a:off x="1659707" y="1654089"/>
            <a:ext cx="4921203" cy="148487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our distribution across the nation, </a:t>
            </a:r>
          </a:p>
          <a:p>
            <a:pPr algn="ctr" defTabSz="68580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WG/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HKK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determined to serve our customers anywhere. 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E224829-9BA5-48E3-9A1D-DDF4A70D2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5" y="304800"/>
            <a:ext cx="1430297" cy="83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EDEECA-3535-30C4-4638-1FF6ADE8AF5D}"/>
              </a:ext>
            </a:extLst>
          </p:cNvPr>
          <p:cNvSpPr txBox="1"/>
          <p:nvPr/>
        </p:nvSpPr>
        <p:spPr>
          <a:xfrm>
            <a:off x="5332934" y="4523721"/>
            <a:ext cx="8786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Bintulu</a:t>
            </a:r>
            <a:endParaRPr lang="en-MY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7F9BD1A-7AF9-DB6C-A951-633C94E75205}"/>
              </a:ext>
            </a:extLst>
          </p:cNvPr>
          <p:cNvSpPr/>
          <p:nvPr/>
        </p:nvSpPr>
        <p:spPr>
          <a:xfrm>
            <a:off x="5896304" y="4642145"/>
            <a:ext cx="250883" cy="276999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MY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7F807-339B-28EE-6740-5026CF30A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088" y="377022"/>
            <a:ext cx="1905867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0" y="4572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37904" y="76199"/>
                </a:moveTo>
                <a:lnTo>
                  <a:pt x="9137904" y="0"/>
                </a:lnTo>
                <a:lnTo>
                  <a:pt x="0" y="0"/>
                </a:lnTo>
                <a:lnTo>
                  <a:pt x="0" y="76200"/>
                </a:lnTo>
                <a:lnTo>
                  <a:pt x="9137904" y="76199"/>
                </a:lnTo>
                <a:close/>
              </a:path>
            </a:pathLst>
          </a:custGeom>
          <a:solidFill>
            <a:srgbClr val="E7741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4800" y="6934961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8534400" y="0"/>
                </a:moveTo>
                <a:lnTo>
                  <a:pt x="0" y="0"/>
                </a:lnTo>
              </a:path>
            </a:pathLst>
          </a:custGeom>
          <a:ln w="11937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5063" y="6934201"/>
            <a:ext cx="1794278" cy="274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6476" y="7056617"/>
            <a:ext cx="112560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0"/>
              </a:lnSpc>
              <a:spcBef>
                <a:spcPts val="57"/>
              </a:spcBef>
            </a:pPr>
            <a:endParaRPr sz="1000">
              <a:latin typeface="Segoe UI"/>
              <a:cs typeface="Segoe UI"/>
            </a:endParaRPr>
          </a:p>
        </p:txBody>
      </p:sp>
      <p:pic>
        <p:nvPicPr>
          <p:cNvPr id="25" name="Picture 11" descr="TubeMac Logo Hi Res - May02, 20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3" y="7082438"/>
            <a:ext cx="812181" cy="53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062" y="886139"/>
            <a:ext cx="700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ea typeface="Verdana" panose="020B0604030504040204" pitchFamily="34" charset="0"/>
                <a:cs typeface="Times New Roman" panose="02020603050405020304" pitchFamily="18" charset="0"/>
              </a:rPr>
              <a:t>PYPLOK Application List in Malaysia</a:t>
            </a:r>
          </a:p>
        </p:txBody>
      </p:sp>
      <p:pic>
        <p:nvPicPr>
          <p:cNvPr id="1026" name="Picture 2" descr="Pyplok Logo Re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16068"/>
            <a:ext cx="953707" cy="4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A0D8A2-772A-437A-88AE-CB8426A0F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215634"/>
              </p:ext>
            </p:extLst>
          </p:nvPr>
        </p:nvGraphicFramePr>
        <p:xfrm>
          <a:off x="485937" y="1562325"/>
          <a:ext cx="8255400" cy="4936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2755">
                  <a:extLst>
                    <a:ext uri="{9D8B030D-6E8A-4147-A177-3AD203B41FA5}">
                      <a16:colId xmlns:a16="http://schemas.microsoft.com/office/drawing/2014/main" val="4261867238"/>
                    </a:ext>
                  </a:extLst>
                </a:gridCol>
                <a:gridCol w="6162645">
                  <a:extLst>
                    <a:ext uri="{9D8B030D-6E8A-4147-A177-3AD203B41FA5}">
                      <a16:colId xmlns:a16="http://schemas.microsoft.com/office/drawing/2014/main" val="782516736"/>
                    </a:ext>
                  </a:extLst>
                </a:gridCol>
              </a:tblGrid>
              <a:tr h="31977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u="none" strike="noStrike" dirty="0">
                          <a:effectLst/>
                        </a:rPr>
                        <a:t>Customer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</a:t>
                      </a:r>
                    </a:p>
                  </a:txBody>
                  <a:tcPr marL="5763" marR="5763" marT="576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529079"/>
                  </a:ext>
                </a:extLst>
              </a:tr>
              <a:tr h="62667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Petronas MLNG, Bintulu</a:t>
                      </a:r>
                    </a:p>
                  </a:txBody>
                  <a:tcPr marL="5763" marR="5763" marT="5763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Started since 2019 with service contract for installation in service line like Steam, N2, Water, Hydrocarbon and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ctr"/>
                </a:tc>
                <a:extLst>
                  <a:ext uri="{0D108BD9-81ED-4DB2-BD59-A6C34878D82A}">
                    <a16:rowId xmlns:a16="http://schemas.microsoft.com/office/drawing/2014/main" val="2724832932"/>
                  </a:ext>
                </a:extLst>
              </a:tr>
              <a:tr h="62667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Petronas MRCSB, Melaka</a:t>
                      </a:r>
                    </a:p>
                  </a:txBody>
                  <a:tcPr marL="5763" marR="5763" marT="5763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Installed at steam line since 2019</a:t>
                      </a:r>
                    </a:p>
                  </a:txBody>
                  <a:tcPr marL="5763" marR="5763" marT="5763" marB="0" anchor="ctr"/>
                </a:tc>
                <a:extLst>
                  <a:ext uri="{0D108BD9-81ED-4DB2-BD59-A6C34878D82A}">
                    <a16:rowId xmlns:a16="http://schemas.microsoft.com/office/drawing/2014/main" val="3311722315"/>
                  </a:ext>
                </a:extLst>
              </a:tr>
              <a:tr h="62667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Petronas Gas, GPP5,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Santong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Installed at steam &amp; hydrocarbon line since 2021</a:t>
                      </a:r>
                    </a:p>
                  </a:txBody>
                  <a:tcPr marL="5763" marR="5763" marT="5763" marB="0" anchor="ctr"/>
                </a:tc>
                <a:extLst>
                  <a:ext uri="{0D108BD9-81ED-4DB2-BD59-A6C34878D82A}">
                    <a16:rowId xmlns:a16="http://schemas.microsoft.com/office/drawing/2014/main" val="636519904"/>
                  </a:ext>
                </a:extLst>
              </a:tr>
              <a:tr h="895317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Soom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Edible Oil,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Pasir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Gudang</a:t>
                      </a:r>
                    </a:p>
                  </a:txBody>
                  <a:tcPr marL="5763" marR="5763" marT="5763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Installed at Hydrogen line since 2022</a:t>
                      </a:r>
                    </a:p>
                  </a:txBody>
                  <a:tcPr marL="5763" marR="5763" marT="5763" marB="0" anchor="ctr"/>
                </a:tc>
                <a:extLst>
                  <a:ext uri="{0D108BD9-81ED-4DB2-BD59-A6C34878D82A}">
                    <a16:rowId xmlns:a16="http://schemas.microsoft.com/office/drawing/2014/main" val="1498681163"/>
                  </a:ext>
                </a:extLst>
              </a:tr>
              <a:tr h="895317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 Malaysia,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Manjung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Installed at Hydraulic line since 2015</a:t>
                      </a:r>
                    </a:p>
                  </a:txBody>
                  <a:tcPr marL="5763" marR="5763" marT="5763" marB="0" anchor="ctr"/>
                </a:tc>
                <a:extLst>
                  <a:ext uri="{0D108BD9-81ED-4DB2-BD59-A6C34878D82A}">
                    <a16:rowId xmlns:a16="http://schemas.microsoft.com/office/drawing/2014/main" val="792323437"/>
                  </a:ext>
                </a:extLst>
              </a:tr>
              <a:tr h="62667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MMHE,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Pasir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Gudang</a:t>
                      </a:r>
                    </a:p>
                  </a:txBody>
                  <a:tcPr marL="5763" marR="5763" marT="5763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Installed at Hydraulic during marine repair since 2022 </a:t>
                      </a:r>
                    </a:p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ctr"/>
                </a:tc>
                <a:extLst>
                  <a:ext uri="{0D108BD9-81ED-4DB2-BD59-A6C34878D82A}">
                    <a16:rowId xmlns:a16="http://schemas.microsoft.com/office/drawing/2014/main" val="3459528548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Hibiscus Malaysia</a:t>
                      </a:r>
                    </a:p>
                  </a:txBody>
                  <a:tcPr marL="5763" marR="5763" marT="5763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Installed at Offshore Utility Line since 2024</a:t>
                      </a:r>
                    </a:p>
                  </a:txBody>
                  <a:tcPr marL="5763" marR="5763" marT="5763" marB="0" anchor="ctr"/>
                </a:tc>
                <a:extLst>
                  <a:ext uri="{0D108BD9-81ED-4DB2-BD59-A6C34878D82A}">
                    <a16:rowId xmlns:a16="http://schemas.microsoft.com/office/drawing/2014/main" val="91726725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5AD692C-23CF-CA80-A8AE-74952CA00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094" y="6858460"/>
            <a:ext cx="983189" cy="983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ABD29-814F-FE24-33C1-CCC4693A9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904" y="7160418"/>
            <a:ext cx="983190" cy="3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4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076" y="776173"/>
            <a:ext cx="62718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spc="-170" dirty="0"/>
              <a:t> </a:t>
            </a:r>
            <a:r>
              <a:rPr lang="en-US" sz="3200" spc="-170" dirty="0"/>
              <a:t>Contaminated Oil &amp; Steam </a:t>
            </a:r>
            <a:r>
              <a:rPr sz="3200" spc="-5" dirty="0"/>
              <a:t>Lines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8791956" y="7110988"/>
            <a:ext cx="253746" cy="204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1970" y="6211395"/>
            <a:ext cx="725398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193040">
              <a:spcBef>
                <a:spcPts val="100"/>
              </a:spcBef>
            </a:pPr>
            <a:r>
              <a:rPr b="1" spc="-5" dirty="0">
                <a:solidFill>
                  <a:srgbClr val="505079"/>
                </a:solidFill>
                <a:latin typeface="Arial"/>
                <a:cs typeface="Arial"/>
              </a:rPr>
              <a:t>2” </a:t>
            </a:r>
            <a:r>
              <a:rPr b="1" spc="-40" dirty="0">
                <a:solidFill>
                  <a:srgbClr val="505079"/>
                </a:solidFill>
                <a:latin typeface="Arial"/>
                <a:cs typeface="Arial"/>
              </a:rPr>
              <a:t>N.P.S. </a:t>
            </a:r>
            <a:r>
              <a:rPr b="1" spc="-5" dirty="0">
                <a:solidFill>
                  <a:srgbClr val="505079"/>
                </a:solidFill>
                <a:latin typeface="Arial"/>
                <a:cs typeface="Arial"/>
              </a:rPr>
              <a:t>PYPLOK</a:t>
            </a:r>
            <a:r>
              <a:rPr b="1" spc="-7" baseline="25462" dirty="0">
                <a:solidFill>
                  <a:srgbClr val="505079"/>
                </a:solidFill>
                <a:latin typeface="Arial"/>
                <a:cs typeface="Arial"/>
              </a:rPr>
              <a:t>®</a:t>
            </a:r>
            <a:r>
              <a:rPr b="1" spc="-5" dirty="0">
                <a:solidFill>
                  <a:srgbClr val="505079"/>
                </a:solidFill>
                <a:latin typeface="Arial"/>
                <a:cs typeface="Arial"/>
              </a:rPr>
              <a:t>, </a:t>
            </a:r>
            <a:r>
              <a:rPr lang="en-US" b="1" spc="-5" dirty="0">
                <a:solidFill>
                  <a:srgbClr val="505079"/>
                </a:solidFill>
                <a:latin typeface="Arial"/>
                <a:cs typeface="Arial"/>
              </a:rPr>
              <a:t>Carbon</a:t>
            </a:r>
            <a:r>
              <a:rPr b="1" spc="-5" dirty="0">
                <a:solidFill>
                  <a:srgbClr val="505079"/>
                </a:solidFill>
                <a:latin typeface="Arial"/>
                <a:cs typeface="Arial"/>
              </a:rPr>
              <a:t> steel</a:t>
            </a:r>
            <a:r>
              <a:rPr lang="en-US" b="1" spc="-5" dirty="0">
                <a:solidFill>
                  <a:srgbClr val="505079"/>
                </a:solidFill>
                <a:latin typeface="Arial"/>
                <a:cs typeface="Arial"/>
              </a:rPr>
              <a:t> fittings </a:t>
            </a:r>
            <a:r>
              <a:rPr b="1" dirty="0">
                <a:solidFill>
                  <a:srgbClr val="505079"/>
                </a:solidFill>
                <a:latin typeface="Arial"/>
                <a:cs typeface="Arial"/>
              </a:rPr>
              <a:t>for </a:t>
            </a:r>
            <a:r>
              <a:rPr lang="en-US" b="1" dirty="0">
                <a:solidFill>
                  <a:srgbClr val="505079"/>
                </a:solidFill>
                <a:latin typeface="Arial"/>
                <a:cs typeface="Arial"/>
              </a:rPr>
              <a:t>Steam</a:t>
            </a:r>
            <a:r>
              <a:rPr b="1" spc="-25" dirty="0">
                <a:solidFill>
                  <a:srgbClr val="505079"/>
                </a:solidFill>
                <a:latin typeface="Arial"/>
                <a:cs typeface="Arial"/>
              </a:rPr>
              <a:t> </a:t>
            </a:r>
            <a:r>
              <a:rPr lang="en-US" b="1" spc="-25" dirty="0">
                <a:solidFill>
                  <a:srgbClr val="505079"/>
                </a:solidFill>
                <a:latin typeface="Arial"/>
                <a:cs typeface="Arial"/>
              </a:rPr>
              <a:t>L</a:t>
            </a:r>
            <a:r>
              <a:rPr b="1" dirty="0">
                <a:solidFill>
                  <a:srgbClr val="505079"/>
                </a:solidFill>
                <a:latin typeface="Arial"/>
                <a:cs typeface="Arial"/>
              </a:rPr>
              <a:t>ines</a:t>
            </a:r>
            <a:r>
              <a:rPr lang="en-US" b="1" dirty="0">
                <a:solidFill>
                  <a:srgbClr val="505079"/>
                </a:solidFill>
                <a:latin typeface="Arial"/>
                <a:cs typeface="Arial"/>
              </a:rPr>
              <a:t> at Petronas Gas at Paka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00598" y="1764030"/>
            <a:ext cx="4888997" cy="3705624"/>
          </a:xfrm>
          <a:custGeom>
            <a:avLst/>
            <a:gdLst/>
            <a:ahLst/>
            <a:cxnLst/>
            <a:rect l="l" t="t" r="r" b="b"/>
            <a:pathLst>
              <a:path w="4813300" h="3619500">
                <a:moveTo>
                  <a:pt x="0" y="3619500"/>
                </a:moveTo>
                <a:lnTo>
                  <a:pt x="4812792" y="3619500"/>
                </a:lnTo>
                <a:lnTo>
                  <a:pt x="4812792" y="0"/>
                </a:lnTo>
                <a:lnTo>
                  <a:pt x="0" y="0"/>
                </a:lnTo>
                <a:lnTo>
                  <a:pt x="0" y="3619500"/>
                </a:lnTo>
                <a:close/>
              </a:path>
            </a:pathLst>
          </a:custGeom>
          <a:ln w="38100">
            <a:solidFill>
              <a:srgbClr val="8182A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1282" y="1764030"/>
            <a:ext cx="3230118" cy="4257269"/>
          </a:xfrm>
          <a:custGeom>
            <a:avLst/>
            <a:gdLst/>
            <a:ahLst/>
            <a:cxnLst/>
            <a:rect l="l" t="t" r="r" b="b"/>
            <a:pathLst>
              <a:path w="3307079" h="4395470">
                <a:moveTo>
                  <a:pt x="0" y="4395216"/>
                </a:moveTo>
                <a:lnTo>
                  <a:pt x="3307079" y="4395216"/>
                </a:lnTo>
                <a:lnTo>
                  <a:pt x="3307079" y="0"/>
                </a:lnTo>
                <a:lnTo>
                  <a:pt x="0" y="0"/>
                </a:lnTo>
                <a:lnTo>
                  <a:pt x="0" y="4395216"/>
                </a:lnTo>
                <a:close/>
              </a:path>
            </a:pathLst>
          </a:custGeom>
          <a:ln w="38100">
            <a:solidFill>
              <a:srgbClr val="8182A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60428" y="8489231"/>
            <a:ext cx="182308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pc="-5" dirty="0">
                <a:solidFill>
                  <a:prstClr val="white"/>
                </a:solidFill>
              </a:rPr>
              <a:t>TUBE-MAC</a:t>
            </a:r>
            <a:r>
              <a:rPr sz="750" spc="-7" baseline="27777" dirty="0">
                <a:solidFill>
                  <a:prstClr val="white"/>
                </a:solidFill>
              </a:rPr>
              <a:t>® </a:t>
            </a:r>
            <a:r>
              <a:rPr dirty="0">
                <a:solidFill>
                  <a:prstClr val="white"/>
                </a:solidFill>
              </a:rPr>
              <a:t>PIPING </a:t>
            </a:r>
            <a:r>
              <a:rPr spc="-5" dirty="0">
                <a:solidFill>
                  <a:prstClr val="white"/>
                </a:solidFill>
              </a:rPr>
              <a:t>TECHNOLOGIES</a:t>
            </a:r>
            <a:endParaRPr>
              <a:solidFill>
                <a:prstClr val="white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821803" y="8489922"/>
            <a:ext cx="18986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spcBef>
                <a:spcPts val="25"/>
              </a:spcBef>
            </a:pPr>
            <a:fld id="{81D60167-4931-47E6-BA6A-407CBD079E47}" type="slidenum">
              <a:rPr dirty="0">
                <a:solidFill>
                  <a:prstClr val="white"/>
                </a:solidFill>
              </a:rPr>
              <a:pPr marL="38100">
                <a:spcBef>
                  <a:spcPts val="25"/>
                </a:spcBef>
              </a:pPr>
              <a:t>5</a:t>
            </a:fld>
            <a:endParaRPr dirty="0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7288B9-4EFB-3B35-46C7-335B913A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99" y="1807092"/>
            <a:ext cx="4803393" cy="3619500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33FAA36B-A468-50D5-6C47-423EB382A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62739" b="44428"/>
          <a:stretch/>
        </p:blipFill>
        <p:spPr>
          <a:xfrm>
            <a:off x="415882" y="1771319"/>
            <a:ext cx="3135258" cy="42020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BDF120-6D4D-A47B-3215-190339A5A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898" y="251485"/>
            <a:ext cx="251177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45182-8B46-4280-9833-CE4F4FF89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81000"/>
            <a:ext cx="10058400" cy="1481213"/>
          </a:xfrm>
        </p:spPr>
        <p:txBody>
          <a:bodyPr>
            <a:normAutofit/>
          </a:bodyPr>
          <a:lstStyle/>
          <a:p>
            <a:r>
              <a:rPr lang="en-MY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PERTAMINA PIS PIONEER OIL TANKER REPAIR - MMHE</a:t>
            </a:r>
          </a:p>
          <a:p>
            <a:r>
              <a:rPr lang="en-MY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MY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MY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 – 19</a:t>
            </a:r>
            <a:r>
              <a:rPr lang="en-MY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MY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 2022 - 85 FITTINGS (Coupling, Tee, Reducer)</a:t>
            </a:r>
          </a:p>
          <a:p>
            <a:endParaRPr lang="en-MY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MY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sky, outdoor, person, ground&#10;&#10;Description automatically generated">
            <a:extLst>
              <a:ext uri="{FF2B5EF4-FFF2-40B4-BE49-F238E27FC236}">
                <a16:creationId xmlns:a16="http://schemas.microsoft.com/office/drawing/2014/main" id="{5DDD3866-9F8B-38A8-E9FD-A76721F87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6324599" cy="4876800"/>
          </a:xfrm>
          <a:prstGeom prst="rect">
            <a:avLst/>
          </a:prstGeom>
        </p:spPr>
      </p:pic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BCEFC534-B2B4-9ED1-322C-EA02FD577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r="762" b="-1"/>
          <a:stretch/>
        </p:blipFill>
        <p:spPr>
          <a:xfrm>
            <a:off x="6400800" y="1600201"/>
            <a:ext cx="2665445" cy="3255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4B2C9-0DFA-4451-C162-417B1EE23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470" y="4932398"/>
            <a:ext cx="2707432" cy="154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6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89401-C879-76BD-12D0-8C180FE54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tool&#10;&#10;Description automatically generated">
            <a:extLst>
              <a:ext uri="{FF2B5EF4-FFF2-40B4-BE49-F238E27FC236}">
                <a16:creationId xmlns:a16="http://schemas.microsoft.com/office/drawing/2014/main" id="{3754932F-7559-3DA2-D557-95CCCDE98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9287"/>
          <a:stretch/>
        </p:blipFill>
        <p:spPr>
          <a:xfrm>
            <a:off x="80238" y="1354304"/>
            <a:ext cx="3093474" cy="5254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358A2-33BE-C2BF-0F4E-58410683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6191" y="389232"/>
            <a:ext cx="7132404" cy="899809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MRCSB </a:t>
            </a:r>
            <a:r>
              <a:rPr lang="en-US" altLang="zh-CN" kern="1200" dirty="0">
                <a:latin typeface="+mj-lt"/>
                <a:cs typeface="+mj-cs"/>
              </a:rPr>
              <a:t>Turnaround Service Contract 2024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6E4CDC-D4FC-E3ED-71F9-AFE4E17F1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0" y="1606383"/>
            <a:ext cx="2310528" cy="5180356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</a:pPr>
            <a:endParaRPr lang="en-US" sz="2800" kern="1200" dirty="0"/>
          </a:p>
          <a:p>
            <a:pPr>
              <a:spcBef>
                <a:spcPts val="1000"/>
              </a:spcBef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85808-EA98-E77A-252E-653BDF68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583EE9CB-6850-49E6-A40E-B5A31D71FFED}" type="slidenum">
              <a:rPr lang="en-MY" smtClean="0"/>
              <a:pPr>
                <a:spcAft>
                  <a:spcPts val="600"/>
                </a:spcAft>
              </a:pPr>
              <a:t>7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2B5D9-8D72-7D20-A701-F9650C172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898" y="251485"/>
            <a:ext cx="2511770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D1F4F-B926-AF72-3387-C096E5CCA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94" b="14706"/>
          <a:stretch/>
        </p:blipFill>
        <p:spPr>
          <a:xfrm>
            <a:off x="3284220" y="1354304"/>
            <a:ext cx="3497580" cy="5254127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BA4DB2B9-34A8-EF6C-6AC3-AFBD0962D429}"/>
              </a:ext>
            </a:extLst>
          </p:cNvPr>
          <p:cNvSpPr txBox="1"/>
          <p:nvPr/>
        </p:nvSpPr>
        <p:spPr>
          <a:xfrm>
            <a:off x="6892308" y="1752600"/>
            <a:ext cx="2310528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193040">
              <a:spcBef>
                <a:spcPts val="100"/>
              </a:spcBef>
            </a:pP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Installed </a:t>
            </a:r>
            <a:r>
              <a:rPr lang="en-US" sz="2400" spc="-5" dirty="0" err="1">
                <a:solidFill>
                  <a:srgbClr val="505079"/>
                </a:solidFill>
                <a:latin typeface="Arial"/>
                <a:cs typeface="Arial"/>
              </a:rPr>
              <a:t>Pyplok</a:t>
            </a: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 fittings</a:t>
            </a:r>
            <a:r>
              <a:rPr sz="2400" spc="-5" dirty="0">
                <a:solidFill>
                  <a:srgbClr val="505079"/>
                </a:solidFill>
                <a:latin typeface="Arial"/>
                <a:cs typeface="Arial"/>
              </a:rPr>
              <a:t>, </a:t>
            </a: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Carbon</a:t>
            </a:r>
            <a:r>
              <a:rPr sz="2400" spc="-5" dirty="0">
                <a:solidFill>
                  <a:srgbClr val="505079"/>
                </a:solidFill>
                <a:latin typeface="Arial"/>
                <a:cs typeface="Arial"/>
              </a:rPr>
              <a:t> steel </a:t>
            </a:r>
            <a:r>
              <a:rPr lang="en-US" sz="2400" spc="-5" dirty="0">
                <a:solidFill>
                  <a:srgbClr val="505079"/>
                </a:solidFill>
                <a:latin typeface="Arial"/>
                <a:cs typeface="Arial"/>
              </a:rPr>
              <a:t>fo</a:t>
            </a:r>
            <a:r>
              <a:rPr sz="2400" dirty="0">
                <a:solidFill>
                  <a:srgbClr val="505079"/>
                </a:solidFill>
                <a:latin typeface="Arial"/>
                <a:cs typeface="Arial"/>
              </a:rPr>
              <a:t>r</a:t>
            </a:r>
            <a:r>
              <a:rPr lang="en-US" sz="2400" dirty="0">
                <a:solidFill>
                  <a:srgbClr val="505079"/>
                </a:solidFill>
                <a:latin typeface="Arial"/>
                <a:cs typeface="Arial"/>
              </a:rPr>
              <a:t> steam &amp; hydrocarbon line at Petronas Malacca, MRCSB for sizes 2”, 1 ½” , 1” and ¾” since 2019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EE9CA-28E3-C50C-B4AB-99A76571F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9BED-E9A3-8C58-D6D2-9FA604BB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9600" y="457197"/>
            <a:ext cx="7490498" cy="914403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 MRCSB Air Piping Line Expansion 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3A5C3-774E-F7E3-F0F4-479223B8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583EE9CB-6850-49E6-A40E-B5A31D71FFED}" type="slidenum">
              <a:rPr lang="en-MY" smtClean="0"/>
              <a:pPr>
                <a:spcAft>
                  <a:spcPts val="600"/>
                </a:spcAft>
              </a:pPr>
              <a:t>8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1FAA-21E9-F61B-93F7-7994EA62F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898" y="251485"/>
            <a:ext cx="2511770" cy="963251"/>
          </a:xfrm>
          <a:prstGeom prst="rect">
            <a:avLst/>
          </a:prstGeom>
        </p:spPr>
      </p:pic>
      <p:pic>
        <p:nvPicPr>
          <p:cNvPr id="11" name="Picture 10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489CEF0F-47A7-A926-6833-A336CC88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1039"/>
            <a:ext cx="9144000" cy="5349876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6BF5FC84-E56B-9E35-1BCF-0C3BD0492D48}"/>
              </a:ext>
            </a:extLst>
          </p:cNvPr>
          <p:cNvSpPr txBox="1"/>
          <p:nvPr/>
        </p:nvSpPr>
        <p:spPr>
          <a:xfrm>
            <a:off x="383019" y="1419551"/>
            <a:ext cx="837796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193040">
              <a:spcBef>
                <a:spcPts val="100"/>
              </a:spcBef>
            </a:pPr>
            <a:r>
              <a:rPr lang="en-US" sz="2400" b="1" spc="-5" dirty="0">
                <a:latin typeface="Arial"/>
                <a:cs typeface="Arial"/>
              </a:rPr>
              <a:t>Installed 2” </a:t>
            </a:r>
            <a:r>
              <a:rPr lang="en-US" sz="2400" b="1" spc="-5" dirty="0" err="1">
                <a:latin typeface="Arial"/>
                <a:cs typeface="Arial"/>
              </a:rPr>
              <a:t>Pyplok</a:t>
            </a:r>
            <a:r>
              <a:rPr lang="en-US" sz="2400" b="1" spc="-5" dirty="0">
                <a:latin typeface="Arial"/>
                <a:cs typeface="Arial"/>
              </a:rPr>
              <a:t> fittings</a:t>
            </a:r>
            <a:r>
              <a:rPr sz="2400" b="1" spc="-5" dirty="0">
                <a:latin typeface="Arial"/>
                <a:cs typeface="Arial"/>
              </a:rPr>
              <a:t>, </a:t>
            </a:r>
            <a:r>
              <a:rPr lang="en-US" sz="2400" b="1" spc="-5" dirty="0">
                <a:latin typeface="Arial"/>
                <a:cs typeface="Arial"/>
              </a:rPr>
              <a:t>Carbon</a:t>
            </a:r>
            <a:r>
              <a:rPr sz="2400" b="1" spc="-5" dirty="0">
                <a:latin typeface="Arial"/>
                <a:cs typeface="Arial"/>
              </a:rPr>
              <a:t> steel </a:t>
            </a:r>
            <a:r>
              <a:rPr lang="en-US" sz="2400" b="1" spc="-5" dirty="0">
                <a:latin typeface="Arial"/>
                <a:cs typeface="Arial"/>
              </a:rPr>
              <a:t>fo</a:t>
            </a:r>
            <a:r>
              <a:rPr sz="2400" b="1" dirty="0">
                <a:latin typeface="Arial"/>
                <a:cs typeface="Arial"/>
              </a:rPr>
              <a:t>r </a:t>
            </a:r>
            <a:r>
              <a:rPr lang="en-US" sz="2400" b="1" dirty="0">
                <a:latin typeface="Arial"/>
                <a:cs typeface="Arial"/>
              </a:rPr>
              <a:t>Compressed Air line in MRCSB with 30 pcs in 4 days.</a:t>
            </a:r>
            <a:endParaRPr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079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rusty pipe&#10;&#10;Description automatically generated">
            <a:extLst>
              <a:ext uri="{FF2B5EF4-FFF2-40B4-BE49-F238E27FC236}">
                <a16:creationId xmlns:a16="http://schemas.microsoft.com/office/drawing/2014/main" id="{97626D87-0A0A-D978-6AA9-F1597E4C2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1891"/>
          <a:stretch/>
        </p:blipFill>
        <p:spPr>
          <a:xfrm>
            <a:off x="4572008" y="457210"/>
            <a:ext cx="4571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53943-2268-6C49-17B6-B392C4D8AC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6272888"/>
            <a:ext cx="9452841" cy="598592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b="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Pyplok</a:t>
            </a:r>
            <a:r>
              <a:rPr lang="en-US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altLang="zh-CN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Installation Works</a:t>
            </a:r>
            <a:br>
              <a:rPr lang="en-US" altLang="zh-CN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</a:br>
            <a:r>
              <a:rPr lang="en-US" altLang="zh-CN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Duplex material – 2” &amp; 1 ¼”</a:t>
            </a:r>
            <a:br>
              <a:rPr lang="en-US" altLang="zh-CN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</a:br>
            <a:r>
              <a:rPr lang="en-US" altLang="zh-CN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for Hydraulic Line since 2019</a:t>
            </a:r>
            <a:endParaRPr lang="en-US" b="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j-cs"/>
            </a:endParaRPr>
          </a:p>
        </p:txBody>
      </p:sp>
      <p:pic>
        <p:nvPicPr>
          <p:cNvPr id="8" name="Picture 7" descr="A group of men working on a construction site&#10;&#10;Description automatically generated">
            <a:extLst>
              <a:ext uri="{FF2B5EF4-FFF2-40B4-BE49-F238E27FC236}">
                <a16:creationId xmlns:a16="http://schemas.microsoft.com/office/drawing/2014/main" id="{4E9A2EB7-F237-7761-947D-64B572D62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9137" b="-1"/>
          <a:stretch/>
        </p:blipFill>
        <p:spPr>
          <a:xfrm>
            <a:off x="-4041" y="457210"/>
            <a:ext cx="462713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7897357-2FDA-47C9-F138-875F2CA2A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5" y="6681102"/>
            <a:ext cx="757228" cy="757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268BA-FFEB-CED3-2707-060CC62E0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871480"/>
            <a:ext cx="757228" cy="2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0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B8CCE4"/>
      </a:dk2>
      <a:lt2>
        <a:srgbClr val="00007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C383B"/>
      </a:accent1>
      <a:accent2>
        <a:srgbClr val="789F8A"/>
      </a:accent2>
      <a:accent3>
        <a:srgbClr val="E2D8A3"/>
      </a:accent3>
      <a:accent4>
        <a:srgbClr val="E1B753"/>
      </a:accent4>
      <a:accent5>
        <a:srgbClr val="E1694E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7441bc-ae40-426d-ba92-ad896a62ea9a">
      <Terms xmlns="http://schemas.microsoft.com/office/infopath/2007/PartnerControls"/>
    </lcf76f155ced4ddcb4097134ff3c332f>
    <TaxCatchAll xmlns="76318b6e-f125-4b88-82f3-7f57cbde5b5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7544C30B73D344A823FF6E577CE408" ma:contentTypeVersion="18" ma:contentTypeDescription="Create a new document." ma:contentTypeScope="" ma:versionID="d4582d7bcb4561c4cbe6267cf26edd83">
  <xsd:schema xmlns:xsd="http://www.w3.org/2001/XMLSchema" xmlns:xs="http://www.w3.org/2001/XMLSchema" xmlns:p="http://schemas.microsoft.com/office/2006/metadata/properties" xmlns:ns2="76318b6e-f125-4b88-82f3-7f57cbde5b54" xmlns:ns3="b37441bc-ae40-426d-ba92-ad896a62ea9a" targetNamespace="http://schemas.microsoft.com/office/2006/metadata/properties" ma:root="true" ma:fieldsID="04e3fd43d08e08a122569340a0a8d4e8" ns2:_="" ns3:_="">
    <xsd:import namespace="76318b6e-f125-4b88-82f3-7f57cbde5b54"/>
    <xsd:import namespace="b37441bc-ae40-426d-ba92-ad896a62ea9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18b6e-f125-4b88-82f3-7f57cbde5b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42d8dd-2bd8-4d3c-886b-b9cadae1da4f}" ma:internalName="TaxCatchAll" ma:showField="CatchAllData" ma:web="76318b6e-f125-4b88-82f3-7f57cbde5b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441bc-ae40-426d-ba92-ad896a62ea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11fde88-43f1-4236-8fd3-f18496965b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E6A7B0-3278-4F32-86C7-ECDFD185AAAD}">
  <ds:schemaRefs>
    <ds:schemaRef ds:uri="http://schemas.microsoft.com/office/2006/metadata/properties"/>
    <ds:schemaRef ds:uri="http://schemas.microsoft.com/office/infopath/2007/PartnerControls"/>
    <ds:schemaRef ds:uri="b37441bc-ae40-426d-ba92-ad896a62ea9a"/>
    <ds:schemaRef ds:uri="76318b6e-f125-4b88-82f3-7f57cbde5b54"/>
  </ds:schemaRefs>
</ds:datastoreItem>
</file>

<file path=customXml/itemProps2.xml><?xml version="1.0" encoding="utf-8"?>
<ds:datastoreItem xmlns:ds="http://schemas.openxmlformats.org/officeDocument/2006/customXml" ds:itemID="{61BD50A1-BE37-43FA-8069-2F48D7F521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96E4DF-1F33-4053-8C23-14A78D23D8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18b6e-f125-4b88-82f3-7f57cbde5b54"/>
    <ds:schemaRef ds:uri="b37441bc-ae40-426d-ba92-ad896a62ea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5614</TotalTime>
  <Words>620</Words>
  <Application>Microsoft Office PowerPoint</Application>
  <PresentationFormat>Custom</PresentationFormat>
  <Paragraphs>107</Paragraphs>
  <Slides>24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Segoe UI</vt:lpstr>
      <vt:lpstr>Verdana</vt:lpstr>
      <vt:lpstr>Office Theme</vt:lpstr>
      <vt:lpstr>1_Office Theme</vt:lpstr>
      <vt:lpstr>2_Office Theme</vt:lpstr>
      <vt:lpstr>3_Office Theme</vt:lpstr>
      <vt:lpstr>PowerPoint Presentation</vt:lpstr>
      <vt:lpstr> Agenda</vt:lpstr>
      <vt:lpstr>PowerPoint Presentation</vt:lpstr>
      <vt:lpstr>PowerPoint Presentation</vt:lpstr>
      <vt:lpstr> Contaminated Oil &amp; Steam Lines</vt:lpstr>
      <vt:lpstr>PowerPoint Presentation</vt:lpstr>
      <vt:lpstr>MRCSB Turnaround Service Contract 2024  </vt:lpstr>
      <vt:lpstr> MRCSB Air Piping Line Expansion  </vt:lpstr>
      <vt:lpstr>Pyplok Installation Works Duplex material – 2” &amp; 1 ¼” for Hydraulic Line since 2019</vt:lpstr>
      <vt:lpstr>Vale Pyplok Fittings Installation:</vt:lpstr>
      <vt:lpstr>Vale Pyplok Fittings Installation </vt:lpstr>
      <vt:lpstr>Vale Pyplok Fittings Installation: </vt:lpstr>
      <vt:lpstr>Hibiscus Malaysia Utility Line  </vt:lpstr>
      <vt:lpstr>PowerPoint Presentation</vt:lpstr>
      <vt:lpstr>PowerPoint Presentation</vt:lpstr>
      <vt:lpstr>PowerPoint Presentation</vt:lpstr>
      <vt:lpstr>PowerPoint Presentation</vt:lpstr>
      <vt:lpstr>Metal to metal  Seal                     </vt:lpstr>
      <vt:lpstr>Replacement by Pyplok at Shell Platform</vt:lpstr>
      <vt:lpstr>Replacement by Pyplok at Shell Platform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Nishanth</dc:creator>
  <cp:lastModifiedBy>chiengyf@outlook.com</cp:lastModifiedBy>
  <cp:revision>349</cp:revision>
  <dcterms:modified xsi:type="dcterms:W3CDTF">2025-05-12T18:28:02Z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0x010100507544C30B73D344A823FF6E577CE408</vt:lpwstr>
  </property>
  <property fmtid="{D5CDD505-2E9C-101B-9397-08002B2CF9AE}" pid="3" name="MediaServiceImageTags">
    <vt:lpwstr/>
  </property>
</Properties>
</file>