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0" r:id="rId10"/>
    <p:sldId id="265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2FEAE2-1362-402F-9837-A16C9CA2E2EE}" v="3" dt="2025-05-02T20:47:26.2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n Thomas" userId="6e4d2ede-9758-44c4-9a64-0a9b9c3e4821" providerId="ADAL" clId="{02ECEF18-9149-42F5-979C-EDB0C7391723}"/>
    <pc:docChg chg="modSld">
      <pc:chgData name="Nathan Thomas" userId="6e4d2ede-9758-44c4-9a64-0a9b9c3e4821" providerId="ADAL" clId="{02ECEF18-9149-42F5-979C-EDB0C7391723}" dt="2025-04-26T19:04:40.811" v="43" actId="6549"/>
      <pc:docMkLst>
        <pc:docMk/>
      </pc:docMkLst>
      <pc:sldChg chg="modSp mod">
        <pc:chgData name="Nathan Thomas" userId="6e4d2ede-9758-44c4-9a64-0a9b9c3e4821" providerId="ADAL" clId="{02ECEF18-9149-42F5-979C-EDB0C7391723}" dt="2025-04-26T19:04:40.811" v="43" actId="6549"/>
        <pc:sldMkLst>
          <pc:docMk/>
          <pc:sldMk cId="3797703064" sldId="267"/>
        </pc:sldMkLst>
        <pc:spChg chg="mod">
          <ac:chgData name="Nathan Thomas" userId="6e4d2ede-9758-44c4-9a64-0a9b9c3e4821" providerId="ADAL" clId="{02ECEF18-9149-42F5-979C-EDB0C7391723}" dt="2025-04-26T19:04:40.811" v="43" actId="6549"/>
          <ac:spMkLst>
            <pc:docMk/>
            <pc:sldMk cId="3797703064" sldId="267"/>
            <ac:spMk id="2" creationId="{831D576C-EED3-61AF-1145-8960BD680359}"/>
          </ac:spMkLst>
        </pc:spChg>
      </pc:sldChg>
    </pc:docChg>
  </pc:docChgLst>
  <pc:docChgLst>
    <pc:chgData name="Nathan Thomas" userId="6e4d2ede-9758-44c4-9a64-0a9b9c3e4821" providerId="ADAL" clId="{432FEAE2-1362-402F-9837-A16C9CA2E2EE}"/>
    <pc:docChg chg="custSel modSld modMainMaster">
      <pc:chgData name="Nathan Thomas" userId="6e4d2ede-9758-44c4-9a64-0a9b9c3e4821" providerId="ADAL" clId="{432FEAE2-1362-402F-9837-A16C9CA2E2EE}" dt="2025-05-02T21:16:21.194" v="66" actId="20577"/>
      <pc:docMkLst>
        <pc:docMk/>
      </pc:docMkLst>
      <pc:sldChg chg="modSp mod">
        <pc:chgData name="Nathan Thomas" userId="6e4d2ede-9758-44c4-9a64-0a9b9c3e4821" providerId="ADAL" clId="{432FEAE2-1362-402F-9837-A16C9CA2E2EE}" dt="2025-05-02T20:47:36.042" v="3" actId="207"/>
        <pc:sldMkLst>
          <pc:docMk/>
          <pc:sldMk cId="2143976867" sldId="256"/>
        </pc:sldMkLst>
        <pc:spChg chg="mod">
          <ac:chgData name="Nathan Thomas" userId="6e4d2ede-9758-44c4-9a64-0a9b9c3e4821" providerId="ADAL" clId="{432FEAE2-1362-402F-9837-A16C9CA2E2EE}" dt="2025-05-02T20:47:36.042" v="3" actId="207"/>
          <ac:spMkLst>
            <pc:docMk/>
            <pc:sldMk cId="2143976867" sldId="256"/>
            <ac:spMk id="2" creationId="{76506A4A-9A02-2532-BDFB-026247033090}"/>
          </ac:spMkLst>
        </pc:spChg>
      </pc:sldChg>
      <pc:sldChg chg="delSp setBg delDesignElem">
        <pc:chgData name="Nathan Thomas" userId="6e4d2ede-9758-44c4-9a64-0a9b9c3e4821" providerId="ADAL" clId="{432FEAE2-1362-402F-9837-A16C9CA2E2EE}" dt="2025-05-02T20:47:26.221" v="2"/>
        <pc:sldMkLst>
          <pc:docMk/>
          <pc:sldMk cId="4054604876" sldId="258"/>
        </pc:sldMkLst>
        <pc:spChg chg="del">
          <ac:chgData name="Nathan Thomas" userId="6e4d2ede-9758-44c4-9a64-0a9b9c3e4821" providerId="ADAL" clId="{432FEAE2-1362-402F-9837-A16C9CA2E2EE}" dt="2025-05-02T20:46:09.400" v="1"/>
          <ac:spMkLst>
            <pc:docMk/>
            <pc:sldMk cId="4054604876" sldId="258"/>
            <ac:spMk id="251" creationId="{E978A47D-4F17-40FE-AB70-7AF78A9575EB}"/>
          </ac:spMkLst>
        </pc:spChg>
        <pc:grpChg chg="del">
          <ac:chgData name="Nathan Thomas" userId="6e4d2ede-9758-44c4-9a64-0a9b9c3e4821" providerId="ADAL" clId="{432FEAE2-1362-402F-9837-A16C9CA2E2EE}" dt="2025-05-02T20:46:09.400" v="1"/>
          <ac:grpSpMkLst>
            <pc:docMk/>
            <pc:sldMk cId="4054604876" sldId="258"/>
            <ac:grpSpMk id="252" creationId="{85BE3A7E-6A3F-401E-A025-BBB8FDB8DD30}"/>
          </ac:grpSpMkLst>
        </pc:grpChg>
        <pc:grpChg chg="del">
          <ac:chgData name="Nathan Thomas" userId="6e4d2ede-9758-44c4-9a64-0a9b9c3e4821" providerId="ADAL" clId="{432FEAE2-1362-402F-9837-A16C9CA2E2EE}" dt="2025-05-02T20:46:09.400" v="1"/>
          <ac:grpSpMkLst>
            <pc:docMk/>
            <pc:sldMk cId="4054604876" sldId="258"/>
            <ac:grpSpMk id="282" creationId="{F4E035BE-9FF4-43D3-BC25-CF582D7FF85E}"/>
          </ac:grpSpMkLst>
        </pc:grpChg>
        <pc:cxnChg chg="del">
          <ac:chgData name="Nathan Thomas" userId="6e4d2ede-9758-44c4-9a64-0a9b9c3e4821" providerId="ADAL" clId="{432FEAE2-1362-402F-9837-A16C9CA2E2EE}" dt="2025-05-02T20:46:09.400" v="1"/>
          <ac:cxnSpMkLst>
            <pc:docMk/>
            <pc:sldMk cId="4054604876" sldId="258"/>
            <ac:cxnSpMk id="280" creationId="{085ECEC0-FF5D-4348-92C7-1EA7C61E770C}"/>
          </ac:cxnSpMkLst>
        </pc:cxnChg>
      </pc:sldChg>
      <pc:sldChg chg="addSp delSp modSp mod">
        <pc:chgData name="Nathan Thomas" userId="6e4d2ede-9758-44c4-9a64-0a9b9c3e4821" providerId="ADAL" clId="{432FEAE2-1362-402F-9837-A16C9CA2E2EE}" dt="2025-05-02T21:04:05.917" v="17" actId="14100"/>
        <pc:sldMkLst>
          <pc:docMk/>
          <pc:sldMk cId="2612099991" sldId="264"/>
        </pc:sldMkLst>
        <pc:picChg chg="add mod">
          <ac:chgData name="Nathan Thomas" userId="6e4d2ede-9758-44c4-9a64-0a9b9c3e4821" providerId="ADAL" clId="{432FEAE2-1362-402F-9837-A16C9CA2E2EE}" dt="2025-05-02T21:04:05.917" v="17" actId="14100"/>
          <ac:picMkLst>
            <pc:docMk/>
            <pc:sldMk cId="2612099991" sldId="264"/>
            <ac:picMk id="3" creationId="{0FCD5CC7-49FA-A795-7050-64D4AF782ACF}"/>
          </ac:picMkLst>
        </pc:picChg>
        <pc:picChg chg="mod">
          <ac:chgData name="Nathan Thomas" userId="6e4d2ede-9758-44c4-9a64-0a9b9c3e4821" providerId="ADAL" clId="{432FEAE2-1362-402F-9837-A16C9CA2E2EE}" dt="2025-05-02T21:03:59.525" v="15" actId="1076"/>
          <ac:picMkLst>
            <pc:docMk/>
            <pc:sldMk cId="2612099991" sldId="264"/>
            <ac:picMk id="9" creationId="{01C47D5C-B8CD-9758-6E40-9D751520C7B8}"/>
          </ac:picMkLst>
        </pc:picChg>
        <pc:picChg chg="del">
          <ac:chgData name="Nathan Thomas" userId="6e4d2ede-9758-44c4-9a64-0a9b9c3e4821" providerId="ADAL" clId="{432FEAE2-1362-402F-9837-A16C9CA2E2EE}" dt="2025-05-02T20:51:05.633" v="4" actId="478"/>
          <ac:picMkLst>
            <pc:docMk/>
            <pc:sldMk cId="2612099991" sldId="264"/>
            <ac:picMk id="11" creationId="{EC2D20B4-8DCA-C30D-B337-C8534C2E2B3C}"/>
          </ac:picMkLst>
        </pc:picChg>
      </pc:sldChg>
      <pc:sldChg chg="modSp mod">
        <pc:chgData name="Nathan Thomas" userId="6e4d2ede-9758-44c4-9a64-0a9b9c3e4821" providerId="ADAL" clId="{432FEAE2-1362-402F-9837-A16C9CA2E2EE}" dt="2025-05-02T21:16:21.194" v="66" actId="20577"/>
        <pc:sldMkLst>
          <pc:docMk/>
          <pc:sldMk cId="3797703064" sldId="267"/>
        </pc:sldMkLst>
        <pc:spChg chg="mod">
          <ac:chgData name="Nathan Thomas" userId="6e4d2ede-9758-44c4-9a64-0a9b9c3e4821" providerId="ADAL" clId="{432FEAE2-1362-402F-9837-A16C9CA2E2EE}" dt="2025-05-02T21:16:21.194" v="66" actId="20577"/>
          <ac:spMkLst>
            <pc:docMk/>
            <pc:sldMk cId="3797703064" sldId="267"/>
            <ac:spMk id="12" creationId="{2CB409E4-8AAF-864F-9195-07F269168C45}"/>
          </ac:spMkLst>
        </pc:spChg>
      </pc:sldChg>
      <pc:sldMasterChg chg="setBg">
        <pc:chgData name="Nathan Thomas" userId="6e4d2ede-9758-44c4-9a64-0a9b9c3e4821" providerId="ADAL" clId="{432FEAE2-1362-402F-9837-A16C9CA2E2EE}" dt="2025-05-02T20:47:26.221" v="2"/>
        <pc:sldMasterMkLst>
          <pc:docMk/>
          <pc:sldMasterMk cId="3710694843" sldId="2147483759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039BD-836E-431E-B8E3-D2312F2F562B}" type="datetimeFigureOut">
              <a:rPr lang="en-CA" smtClean="0"/>
              <a:t>2025-05-02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C7CFC-D9E2-4C24-8FF4-471CCF85023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2148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C7CFC-D9E2-4C24-8FF4-471CCF850232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1320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496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23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034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181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444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615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85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859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19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12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48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71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33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321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18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046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185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9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06A4A-9A02-2532-BDFB-026247033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7150" y="-1010393"/>
            <a:ext cx="12001500" cy="2020785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Aptos ExtraBold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ADVANCED PIPING SYSTEMS</a:t>
            </a:r>
            <a:endParaRPr lang="en-CA" sz="5400" dirty="0">
              <a:latin typeface="Aptos ExtraBold" panose="020F05020202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Picture 4" descr="A blue and gold logo&#10;&#10;AI-generated content may be incorrect.">
            <a:extLst>
              <a:ext uri="{FF2B5EF4-FFF2-40B4-BE49-F238E27FC236}">
                <a16:creationId xmlns:a16="http://schemas.microsoft.com/office/drawing/2014/main" id="{E0D528F5-95F0-C7F8-F198-6EDF61B91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426" y="1187648"/>
            <a:ext cx="5100647" cy="3120562"/>
          </a:xfrm>
          <a:prstGeom prst="rect">
            <a:avLst/>
          </a:prstGeom>
        </p:spPr>
      </p:pic>
      <p:pic>
        <p:nvPicPr>
          <p:cNvPr id="11" name="Picture 10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B035CCA7-40CA-3C46-415D-B8CF9BA39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424" y="3276600"/>
            <a:ext cx="2572267" cy="771425"/>
          </a:xfrm>
          <a:prstGeom prst="rect">
            <a:avLst/>
          </a:prstGeom>
        </p:spPr>
      </p:pic>
      <p:sp>
        <p:nvSpPr>
          <p:cNvPr id="13" name="AutoShape 4" descr="MSABC">
            <a:extLst>
              <a:ext uri="{FF2B5EF4-FFF2-40B4-BE49-F238E27FC236}">
                <a16:creationId xmlns:a16="http://schemas.microsoft.com/office/drawing/2014/main" id="{9B0E7781-068A-6E63-D547-EE03D2DD9C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D03A961-FAD2-A078-93F1-9D44F58F3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1574" y="1766042"/>
            <a:ext cx="2813877" cy="10421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D8D567-D268-AF0B-8EB8-A4111E8E0FAF}"/>
              </a:ext>
            </a:extLst>
          </p:cNvPr>
          <p:cNvSpPr txBox="1"/>
          <p:nvPr/>
        </p:nvSpPr>
        <p:spPr>
          <a:xfrm>
            <a:off x="3728855" y="4606048"/>
            <a:ext cx="482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ptos ExtraBold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Proudly serving Western Canada</a:t>
            </a:r>
            <a:endParaRPr lang="en-CA" sz="2400" dirty="0">
              <a:latin typeface="Aptos ExtraBold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56E757-1DDB-9343-A70B-A91DE4648D2E}"/>
              </a:ext>
            </a:extLst>
          </p:cNvPr>
          <p:cNvSpPr txBox="1"/>
          <p:nvPr/>
        </p:nvSpPr>
        <p:spPr>
          <a:xfrm>
            <a:off x="4988196" y="5276161"/>
            <a:ext cx="2215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ptos ExtraBold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Nisku, Alberta</a:t>
            </a:r>
            <a:endParaRPr lang="en-CA" sz="2400" dirty="0">
              <a:latin typeface="Aptos ExtraBold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01E80F-F0A4-FBE2-E9B7-D87F319995E6}"/>
              </a:ext>
            </a:extLst>
          </p:cNvPr>
          <p:cNvSpPr txBox="1"/>
          <p:nvPr/>
        </p:nvSpPr>
        <p:spPr>
          <a:xfrm>
            <a:off x="3982088" y="5931707"/>
            <a:ext cx="4227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ptos ExtraBold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Vancouver, British Columbia</a:t>
            </a:r>
            <a:endParaRPr lang="en-CA" sz="2400" dirty="0">
              <a:latin typeface="Aptos ExtraBold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E9DE152-4328-859B-7382-696775A32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158" y="1843488"/>
            <a:ext cx="2106917" cy="57426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1452686-89D8-9C5F-DED2-69C28E6F64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8159" y="2939461"/>
            <a:ext cx="1750741" cy="128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76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8C9A2-8071-27D7-9630-42C29CE94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F0BAA-8BFF-C283-5FF9-C86DC1D7F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68" y="256380"/>
            <a:ext cx="10583863" cy="147857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ptos ExtraBold" panose="020B0004020202020204" pitchFamily="34" charset="0"/>
              </a:rPr>
              <a:t>Brandt group of companies </a:t>
            </a:r>
            <a:br>
              <a:rPr lang="en-US" dirty="0">
                <a:latin typeface="Arial Black" panose="020B0A04020102020204" pitchFamily="34" charset="0"/>
              </a:rPr>
            </a:b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8E9383-0F57-651C-ADC3-30C5AB385164}"/>
              </a:ext>
            </a:extLst>
          </p:cNvPr>
          <p:cNvSpPr txBox="1"/>
          <p:nvPr/>
        </p:nvSpPr>
        <p:spPr>
          <a:xfrm>
            <a:off x="1245339" y="4018188"/>
            <a:ext cx="523335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>
                <a:latin typeface="Aptos ExtraBold" panose="020B0004020202020204" pitchFamily="34" charset="0"/>
              </a:rPr>
              <a:t>Ongoing contract for Canadian built material</a:t>
            </a:r>
          </a:p>
          <a:p>
            <a:r>
              <a:rPr lang="en-US" sz="1600" dirty="0">
                <a:latin typeface="Aptos ExtraBold" panose="020B0004020202020204" pitchFamily="34" charset="0"/>
              </a:rPr>
              <a:t>       handlers</a:t>
            </a:r>
          </a:p>
          <a:p>
            <a:endParaRPr lang="en-US" sz="1600" dirty="0">
              <a:latin typeface="Aptos ExtraBold" panose="020B0004020202020204" pitchFamily="34" charset="0"/>
            </a:endParaRPr>
          </a:p>
          <a:p>
            <a:r>
              <a:rPr lang="en-US" sz="1600" dirty="0">
                <a:latin typeface="Aptos ExtraBold" panose="020B0004020202020204" pitchFamily="34" charset="0"/>
              </a:rPr>
              <a:t>-      ½”,  1”,  1-1/4” 5000 PSI Sch 80 hard lines</a:t>
            </a:r>
          </a:p>
          <a:p>
            <a:endParaRPr lang="en-US" sz="1600" dirty="0">
              <a:latin typeface="Aptos ExtraBold" panose="020B0004020202020204" pitchFamily="34" charset="0"/>
            </a:endParaRPr>
          </a:p>
          <a:p>
            <a:r>
              <a:rPr lang="en-US" sz="1600" dirty="0">
                <a:latin typeface="Aptos ExtraBold" panose="020B0004020202020204" pitchFamily="34" charset="0"/>
              </a:rPr>
              <a:t>-     O-ring Face Seal Pyplok</a:t>
            </a:r>
          </a:p>
          <a:p>
            <a:r>
              <a:rPr lang="en-US" sz="1600" dirty="0">
                <a:latin typeface="Aptos ExtraBold" panose="020B0004020202020204" pitchFamily="34" charset="0"/>
              </a:rPr>
              <a:t>     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ptos ExtraBold" panose="020B0004020202020204" pitchFamily="34" charset="0"/>
              </a:rPr>
              <a:t>60+ pipe assemblies per month built and tested in </a:t>
            </a:r>
          </a:p>
          <a:p>
            <a:r>
              <a:rPr lang="en-US" sz="1600" dirty="0">
                <a:latin typeface="Aptos ExtraBold" panose="020B0004020202020204" pitchFamily="34" charset="0"/>
              </a:rPr>
              <a:t>       Nisku facility</a:t>
            </a:r>
          </a:p>
          <a:p>
            <a:endParaRPr lang="en-US" sz="1600" dirty="0">
              <a:latin typeface="Arial Black" panose="020B0A04020102020204" pitchFamily="34" charset="0"/>
            </a:endParaRPr>
          </a:p>
          <a:p>
            <a:endParaRPr lang="en-US" sz="2000" dirty="0">
              <a:latin typeface="Arial Black" panose="020B0A04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2FA579-2CB8-B644-B648-DC19E16B9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14" y="1383970"/>
            <a:ext cx="6275154" cy="2454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94762D-7551-8D2E-28E6-A3F2E1D8E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976" y="1383970"/>
            <a:ext cx="5018962" cy="464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10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627AD-B597-20B6-EDEA-0E247604B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D576C-EED3-61AF-1145-8960BD680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50" y="-942659"/>
            <a:ext cx="12001500" cy="202078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ptos ExtraBold" panose="020B0004020202020204" pitchFamily="34" charset="0"/>
              </a:rPr>
              <a:t>Strategic Goals and Upcoming Projects </a:t>
            </a:r>
            <a:endParaRPr lang="en-CA" sz="7200" dirty="0">
              <a:latin typeface="Aptos ExtraBold" panose="020B0004020202020204" pitchFamily="34" charset="0"/>
            </a:endParaRPr>
          </a:p>
        </p:txBody>
      </p:sp>
      <p:pic>
        <p:nvPicPr>
          <p:cNvPr id="5" name="Picture 4" descr="A blue and gold logo&#10;&#10;AI-generated content may be incorrect.">
            <a:extLst>
              <a:ext uri="{FF2B5EF4-FFF2-40B4-BE49-F238E27FC236}">
                <a16:creationId xmlns:a16="http://schemas.microsoft.com/office/drawing/2014/main" id="{61C117FC-F9E7-828F-6B45-559CC95FC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85" y="1218563"/>
            <a:ext cx="3001950" cy="1836585"/>
          </a:xfrm>
          <a:prstGeom prst="rect">
            <a:avLst/>
          </a:prstGeom>
        </p:spPr>
      </p:pic>
      <p:sp>
        <p:nvSpPr>
          <p:cNvPr id="13" name="AutoShape 4" descr="MSABC">
            <a:extLst>
              <a:ext uri="{FF2B5EF4-FFF2-40B4-BE49-F238E27FC236}">
                <a16:creationId xmlns:a16="http://schemas.microsoft.com/office/drawing/2014/main" id="{62368466-0807-F363-59A5-547B8933B3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B409E4-8AAF-864F-9195-07F269168C45}"/>
              </a:ext>
            </a:extLst>
          </p:cNvPr>
          <p:cNvSpPr txBox="1"/>
          <p:nvPr/>
        </p:nvSpPr>
        <p:spPr>
          <a:xfrm>
            <a:off x="4825002" y="1476185"/>
            <a:ext cx="6986208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CA" sz="2400" b="1" dirty="0">
                <a:latin typeface="Aptos ExtraBold" panose="020B0004020202020204" pitchFamily="34" charset="0"/>
              </a:rPr>
              <a:t>Mining Projects</a:t>
            </a:r>
            <a:r>
              <a:rPr lang="en-CA" sz="2400" dirty="0">
                <a:latin typeface="Aptos ExtraBold" panose="020B0004020202020204" pitchFamily="34" charset="0"/>
              </a:rPr>
              <a:t> – Western Canada</a:t>
            </a:r>
          </a:p>
          <a:p>
            <a:endParaRPr lang="en-CA" sz="2400" dirty="0">
              <a:latin typeface="Aptos ExtraBold" panose="020B00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CA" sz="2400" b="1" dirty="0">
                <a:latin typeface="Aptos ExtraBold" panose="020B0004020202020204" pitchFamily="34" charset="0"/>
              </a:rPr>
              <a:t>Fluid Powerhouse Partnerships </a:t>
            </a:r>
          </a:p>
          <a:p>
            <a:endParaRPr lang="en-CA" sz="2400" dirty="0">
              <a:latin typeface="Aptos ExtraBold" panose="020B00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CA" sz="2400" b="1" dirty="0">
                <a:latin typeface="Aptos ExtraBold" panose="020B0004020202020204" pitchFamily="34" charset="0"/>
              </a:rPr>
              <a:t>Delta Port Potash Expansion</a:t>
            </a:r>
            <a:r>
              <a:rPr lang="en-CA" sz="2400" dirty="0">
                <a:latin typeface="Aptos ExtraBold" panose="020B0004020202020204" pitchFamily="34" charset="0"/>
              </a:rPr>
              <a:t> – British Columbia</a:t>
            </a:r>
          </a:p>
          <a:p>
            <a:endParaRPr lang="en-CA" sz="2400" dirty="0">
              <a:latin typeface="Aptos ExtraBold" panose="020B00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CA" sz="2400" b="1" dirty="0">
                <a:latin typeface="Aptos ExtraBold" panose="020B0004020202020204" pitchFamily="34" charset="0"/>
              </a:rPr>
              <a:t>Aquaculture Developments</a:t>
            </a:r>
            <a:r>
              <a:rPr lang="en-CA" sz="2400" dirty="0">
                <a:latin typeface="Aptos ExtraBold" panose="020B0004020202020204" pitchFamily="34" charset="0"/>
              </a:rPr>
              <a:t> – British Columbia</a:t>
            </a:r>
          </a:p>
          <a:p>
            <a:endParaRPr lang="en-CA" sz="2400" dirty="0">
              <a:latin typeface="Aptos ExtraBold" panose="020B00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CA" sz="2400" b="1" dirty="0">
                <a:latin typeface="Aptos ExtraBold" panose="020B0004020202020204" pitchFamily="34" charset="0"/>
              </a:rPr>
              <a:t>Drilling Rig Top Drive Systems</a:t>
            </a:r>
          </a:p>
          <a:p>
            <a:endParaRPr lang="en-CA" sz="2400" dirty="0">
              <a:latin typeface="Aptos ExtraBold" panose="020B00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CA" sz="2400" b="1" dirty="0">
                <a:latin typeface="Aptos ExtraBold" panose="020B0004020202020204" pitchFamily="34" charset="0"/>
              </a:rPr>
              <a:t>Commercial Construction Installations</a:t>
            </a:r>
            <a:endParaRPr lang="en-CA" sz="2400" dirty="0">
              <a:latin typeface="Aptos ExtraBold" panose="020B0004020202020204" pitchFamily="34" charset="0"/>
            </a:endParaRP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CA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80C4B9F-AE69-D11E-1556-132DA17D4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0106" y="3581400"/>
            <a:ext cx="2389908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03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7DCF9-7D62-9AC9-8D52-F37C4F58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057" y="-163339"/>
            <a:ext cx="6100603" cy="1478570"/>
          </a:xfrm>
        </p:spPr>
        <p:txBody>
          <a:bodyPr>
            <a:normAutofit/>
          </a:bodyPr>
          <a:lstStyle/>
          <a:p>
            <a:r>
              <a:rPr lang="en-CA" dirty="0">
                <a:latin typeface="Aptos ExtraBold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Introducing Our Team</a:t>
            </a:r>
            <a:endParaRPr lang="en-CA" sz="6000" dirty="0">
              <a:latin typeface="Aptos ExtraBold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306D08-9EC4-ED20-2555-DE90DBE8F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789" y="3771405"/>
            <a:ext cx="2195770" cy="2723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BA4027-23FD-FBAA-D75D-DEA31F16D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105" y="3771405"/>
            <a:ext cx="2138420" cy="2723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B84D9A-D2D7-000A-1204-ACBD8B07E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775" y="3771405"/>
            <a:ext cx="2195770" cy="27715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7B27E2-D2FF-0934-19B4-A9923A133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789" y="957020"/>
            <a:ext cx="2138420" cy="271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40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2946C-424C-48C0-8432-A8CBFB32D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082673"/>
            <a:ext cx="2869416" cy="4708528"/>
          </a:xfrm>
        </p:spPr>
        <p:txBody>
          <a:bodyPr>
            <a:normAutofit/>
          </a:bodyPr>
          <a:lstStyle/>
          <a:p>
            <a:pPr algn="r"/>
            <a:r>
              <a:rPr lang="en-CA" sz="3100" dirty="0">
                <a:latin typeface="Arial Black" panose="020B0A04020102020204" pitchFamily="34" charset="0"/>
              </a:rPr>
              <a:t>Key Projects Featuring Pyplok</a:t>
            </a:r>
          </a:p>
        </p:txBody>
      </p:sp>
      <p:sp>
        <p:nvSpPr>
          <p:cNvPr id="281" name="Content Placeholder 2">
            <a:extLst>
              <a:ext uri="{FF2B5EF4-FFF2-40B4-BE49-F238E27FC236}">
                <a16:creationId xmlns:a16="http://schemas.microsoft.com/office/drawing/2014/main" id="{32DC36F8-865C-19C3-AD25-81927FA56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2214" y="1234278"/>
            <a:ext cx="5751237" cy="4708528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ptos ExtraBold" panose="020B0004020202020204" pitchFamily="34" charset="0"/>
              </a:rPr>
              <a:t>City of Calgary Bus Barns</a:t>
            </a:r>
          </a:p>
          <a:p>
            <a:pPr marL="0" indent="0">
              <a:buNone/>
            </a:pPr>
            <a:endParaRPr lang="en-US" dirty="0">
              <a:latin typeface="Aptos ExtraBold" panose="020B0004020202020204" pitchFamily="34" charset="0"/>
            </a:endParaRPr>
          </a:p>
          <a:p>
            <a:r>
              <a:rPr lang="en-US" dirty="0">
                <a:latin typeface="Aptos ExtraBold" panose="020B0004020202020204" pitchFamily="34" charset="0"/>
              </a:rPr>
              <a:t>EVRAZ Pipe Threader, Red Deer</a:t>
            </a:r>
          </a:p>
          <a:p>
            <a:pPr marL="0" indent="0">
              <a:buNone/>
            </a:pPr>
            <a:endParaRPr lang="en-US" dirty="0">
              <a:latin typeface="Aptos ExtraBold" panose="020B0004020202020204" pitchFamily="34" charset="0"/>
            </a:endParaRPr>
          </a:p>
          <a:p>
            <a:r>
              <a:rPr lang="en-US" dirty="0">
                <a:latin typeface="Aptos ExtraBold" panose="020B0004020202020204" pitchFamily="34" charset="0"/>
              </a:rPr>
              <a:t>Brandt Group of Companies, Canada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4054604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765E-B653-4987-13E4-7B544BD0B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25638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ptos ExtraBold" panose="020B0004020202020204" pitchFamily="34" charset="0"/>
              </a:rPr>
              <a:t>City of Calgary Bus Barns project</a:t>
            </a:r>
            <a:br>
              <a:rPr lang="en-US" dirty="0">
                <a:latin typeface="Arial Black" panose="020B0A04020102020204" pitchFamily="34" charset="0"/>
              </a:rPr>
            </a:b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BB63FF-5FD3-0F30-3A56-7F87B6116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316" y="1128392"/>
            <a:ext cx="7768190" cy="3074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909503-F147-6A58-087C-125F5CC78D4E}"/>
              </a:ext>
            </a:extLst>
          </p:cNvPr>
          <p:cNvSpPr txBox="1"/>
          <p:nvPr/>
        </p:nvSpPr>
        <p:spPr>
          <a:xfrm>
            <a:off x="3554132" y="4354851"/>
            <a:ext cx="492987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ptos ExtraBold" panose="020B0004020202020204" pitchFamily="34" charset="0"/>
              </a:rPr>
              <a:t>Project Completed 2019</a:t>
            </a:r>
          </a:p>
          <a:p>
            <a:endParaRPr lang="en-US" sz="2800" dirty="0">
              <a:latin typeface="Aptos ExtraBold" panose="020B0004020202020204" pitchFamily="34" charset="0"/>
            </a:endParaRPr>
          </a:p>
          <a:p>
            <a:r>
              <a:rPr lang="en-US" sz="2800" dirty="0">
                <a:latin typeface="Aptos ExtraBold" panose="020B0004020202020204" pitchFamily="34" charset="0"/>
              </a:rPr>
              <a:t>17,000 FT of Tube-Mac Piping</a:t>
            </a:r>
          </a:p>
          <a:p>
            <a:endParaRPr lang="en-US" sz="2800" dirty="0">
              <a:latin typeface="Aptos ExtraBold" panose="020B0004020202020204" pitchFamily="34" charset="0"/>
            </a:endParaRPr>
          </a:p>
          <a:p>
            <a:r>
              <a:rPr lang="en-US" sz="2800" dirty="0">
                <a:latin typeface="Aptos ExtraBold" panose="020B0004020202020204" pitchFamily="34" charset="0"/>
              </a:rPr>
              <a:t>1750+ Pyplok Fittings</a:t>
            </a:r>
            <a:endParaRPr lang="en-CA" sz="2800" dirty="0"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587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0FB60-1B7E-89CF-51E0-A050073DE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C941E-F5FC-0B42-C459-471AFC276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25638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ptos ExtraBold" panose="020B0004020202020204" pitchFamily="34" charset="0"/>
              </a:rPr>
              <a:t>City of Calgary Bus Barns project</a:t>
            </a:r>
            <a:br>
              <a:rPr lang="en-US" dirty="0">
                <a:latin typeface="Arial Black" panose="020B0A04020102020204" pitchFamily="34" charset="0"/>
              </a:rPr>
            </a:b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A43AD0-8A77-9B6F-45D6-6A155B2EEF4F}"/>
              </a:ext>
            </a:extLst>
          </p:cNvPr>
          <p:cNvSpPr txBox="1"/>
          <p:nvPr/>
        </p:nvSpPr>
        <p:spPr>
          <a:xfrm>
            <a:off x="1889193" y="1915925"/>
            <a:ext cx="9189760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latin typeface="Aptos ExtraBold" panose="020B0004020202020204" pitchFamily="34" charset="0"/>
              </a:rPr>
              <a:t>Project Timeline - 10 Months </a:t>
            </a:r>
          </a:p>
          <a:p>
            <a:endParaRPr lang="en-CA" sz="2400" dirty="0">
              <a:latin typeface="Aptos ExtraBold" panose="020B00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CA" sz="2400" dirty="0">
                <a:latin typeface="Aptos ExtraBold" panose="020B0004020202020204" pitchFamily="34" charset="0"/>
              </a:rPr>
              <a:t>Installation of  </a:t>
            </a:r>
            <a:r>
              <a:rPr lang="en-CA" sz="2400" b="1" dirty="0">
                <a:latin typeface="Aptos ExtraBold" panose="020B0004020202020204" pitchFamily="34" charset="0"/>
              </a:rPr>
              <a:t>1”</a:t>
            </a:r>
            <a:r>
              <a:rPr lang="en-CA" sz="2400" dirty="0">
                <a:latin typeface="Aptos ExtraBold" panose="020B0004020202020204" pitchFamily="34" charset="0"/>
              </a:rPr>
              <a:t>, </a:t>
            </a:r>
            <a:r>
              <a:rPr lang="en-CA" sz="2400" b="1" dirty="0">
                <a:latin typeface="Aptos ExtraBold" panose="020B0004020202020204" pitchFamily="34" charset="0"/>
              </a:rPr>
              <a:t> 1-1/2”</a:t>
            </a:r>
            <a:r>
              <a:rPr lang="en-CA" sz="2400" dirty="0">
                <a:latin typeface="Aptos ExtraBold" panose="020B0004020202020204" pitchFamily="34" charset="0"/>
              </a:rPr>
              <a:t>,  and </a:t>
            </a:r>
            <a:r>
              <a:rPr lang="en-CA" sz="2400" b="1" dirty="0">
                <a:latin typeface="Aptos ExtraBold" panose="020B0004020202020204" pitchFamily="34" charset="0"/>
              </a:rPr>
              <a:t>2”</a:t>
            </a:r>
            <a:r>
              <a:rPr lang="en-CA" sz="2400" dirty="0">
                <a:latin typeface="Aptos ExtraBold" panose="020B0004020202020204" pitchFamily="34" charset="0"/>
              </a:rPr>
              <a:t> pipe and fittings</a:t>
            </a:r>
          </a:p>
          <a:p>
            <a:endParaRPr lang="en-CA" sz="2400" dirty="0">
              <a:latin typeface="Aptos ExtraBold" panose="020B00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CA" sz="2400" dirty="0">
                <a:latin typeface="Aptos ExtraBold" panose="020B0004020202020204" pitchFamily="34" charset="0"/>
              </a:rPr>
              <a:t>Carbon steel and Stainless-steel</a:t>
            </a:r>
          </a:p>
          <a:p>
            <a:endParaRPr lang="en-CA" sz="2400" dirty="0">
              <a:latin typeface="Aptos ExtraBold" panose="020B00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CA" sz="2400" dirty="0">
                <a:latin typeface="Aptos ExtraBold" panose="020B0004020202020204" pitchFamily="34" charset="0"/>
              </a:rPr>
              <a:t>Engine oil, Transmission oil, Antifreeze, High pressure grease </a:t>
            </a:r>
          </a:p>
          <a:p>
            <a:endParaRPr lang="en-CA" sz="2400" dirty="0">
              <a:latin typeface="Aptos ExtraBold" panose="020B00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CA" sz="2400" dirty="0">
                <a:latin typeface="Aptos ExtraBold" panose="020B0004020202020204" pitchFamily="34" charset="0"/>
              </a:rPr>
              <a:t>Successful Bid against Swagelok and Welded options</a:t>
            </a:r>
          </a:p>
          <a:p>
            <a:r>
              <a:rPr lang="en-CA" sz="2400" dirty="0">
                <a:latin typeface="Aptos ExtraBold" panose="020B0004020202020204" pitchFamily="34" charset="0"/>
              </a:rPr>
              <a:t>   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7388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0207DB8-2623-74A7-FB83-D10C6178A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34993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ED69B5-F706-A8A7-EBB3-D9E861D9B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499" y="1166812"/>
            <a:ext cx="9042987" cy="493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9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C05940-3140-DC28-7E7D-1E3A78BE6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21" y="0"/>
            <a:ext cx="4296578" cy="3316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13AFDB-8419-BCC4-DF01-0C5B124AC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174" y="0"/>
            <a:ext cx="4296578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2FE732-8CAC-4949-85E6-BD038B3AF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721" y="3316348"/>
            <a:ext cx="4296578" cy="354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86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C47D5C-B8CD-9758-6E40-9D751520C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477"/>
            <a:ext cx="7010415" cy="5411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CD5CC7-49FA-A795-7050-64D4AF782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15" y="723477"/>
            <a:ext cx="4916219" cy="541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99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55857-8240-EC9A-0F5C-8289CDA3D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4E7D6-B7D1-D84E-656B-8AC438C3C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68" y="256380"/>
            <a:ext cx="10583863" cy="1478570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latin typeface="Aptos ExtraBold" panose="020B0004020202020204" pitchFamily="34" charset="0"/>
              </a:rPr>
              <a:t>Evraz</a:t>
            </a:r>
            <a:r>
              <a:rPr lang="en-US" dirty="0">
                <a:latin typeface="Aptos ExtraBold" panose="020B0004020202020204" pitchFamily="34" charset="0"/>
              </a:rPr>
              <a:t> pipe threader, </a:t>
            </a:r>
            <a:r>
              <a:rPr lang="en-US" dirty="0" err="1">
                <a:latin typeface="Aptos ExtraBold" panose="020B0004020202020204" pitchFamily="34" charset="0"/>
              </a:rPr>
              <a:t>alberta</a:t>
            </a:r>
            <a:br>
              <a:rPr lang="en-US" dirty="0">
                <a:latin typeface="Arial Black" panose="020B0A04020102020204" pitchFamily="34" charset="0"/>
              </a:rPr>
            </a:b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10C333-7309-2D8C-3D51-1A59D8407CC9}"/>
              </a:ext>
            </a:extLst>
          </p:cNvPr>
          <p:cNvSpPr txBox="1"/>
          <p:nvPr/>
        </p:nvSpPr>
        <p:spPr>
          <a:xfrm>
            <a:off x="6830249" y="1319242"/>
            <a:ext cx="515404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ptos ExtraBold" panose="020B0004020202020204" pitchFamily="34" charset="0"/>
              </a:rPr>
              <a:t>-   Installation Completed 2020</a:t>
            </a:r>
          </a:p>
          <a:p>
            <a:endParaRPr lang="en-US" sz="2400" dirty="0">
              <a:latin typeface="Aptos ExtraBold" panose="020B0004020202020204" pitchFamily="34" charset="0"/>
            </a:endParaRPr>
          </a:p>
          <a:p>
            <a:endParaRPr lang="en-US" sz="2400" dirty="0">
              <a:latin typeface="Aptos ExtraBold" panose="020B0004020202020204" pitchFamily="34" charset="0"/>
            </a:endParaRPr>
          </a:p>
          <a:p>
            <a:r>
              <a:rPr lang="en-US" sz="2400" dirty="0">
                <a:latin typeface="Aptos ExtraBold" panose="020B0004020202020204" pitchFamily="34" charset="0"/>
              </a:rPr>
              <a:t>-   3500 FT OF Tube-mac Piping</a:t>
            </a:r>
          </a:p>
          <a:p>
            <a:endParaRPr lang="en-US" sz="2400" dirty="0">
              <a:latin typeface="Aptos ExtraBold" panose="020B0004020202020204" pitchFamily="34" charset="0"/>
            </a:endParaRPr>
          </a:p>
          <a:p>
            <a:endParaRPr lang="en-US" sz="2400" dirty="0">
              <a:latin typeface="Aptos ExtraBold" panose="020B00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ptos ExtraBold" panose="020B0004020202020204" pitchFamily="34" charset="0"/>
              </a:rPr>
              <a:t>250 Pyplok Fittings </a:t>
            </a:r>
            <a:r>
              <a:rPr lang="en-US" sz="2400" b="1" dirty="0">
                <a:latin typeface="Aptos ExtraBold" panose="020B0004020202020204" pitchFamily="34" charset="0"/>
              </a:rPr>
              <a:t>½”</a:t>
            </a:r>
            <a:r>
              <a:rPr lang="en-US" sz="2400" dirty="0">
                <a:latin typeface="Aptos ExtraBold" panose="020B0004020202020204" pitchFamily="34" charset="0"/>
              </a:rPr>
              <a:t>, 1”, 1-1/2”</a:t>
            </a:r>
          </a:p>
          <a:p>
            <a:pPr marL="342900" indent="-342900">
              <a:buFontTx/>
              <a:buChar char="-"/>
            </a:pPr>
            <a:endParaRPr lang="en-US" sz="2400" dirty="0">
              <a:latin typeface="Aptos ExtraBold" panose="020B0004020202020204" pitchFamily="34" charset="0"/>
            </a:endParaRPr>
          </a:p>
          <a:p>
            <a:endParaRPr lang="en-US" sz="2400" dirty="0">
              <a:latin typeface="Aptos ExtraBold" panose="020B00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latin typeface="Aptos ExtraBold" panose="020B0004020202020204" pitchFamily="34" charset="0"/>
              </a:rPr>
              <a:t>Completed in Partnership with </a:t>
            </a:r>
          </a:p>
          <a:p>
            <a:r>
              <a:rPr lang="en-US" sz="2400" dirty="0">
                <a:latin typeface="Aptos ExtraBold" panose="020B0004020202020204" pitchFamily="34" charset="0"/>
              </a:rPr>
              <a:t>      Tube-Mac Projects Team  </a:t>
            </a:r>
          </a:p>
          <a:p>
            <a:endParaRPr lang="en-CA" sz="2400" dirty="0">
              <a:latin typeface="Arial Black" panose="020B0A04020102020204" pitchFamily="34" charset="0"/>
            </a:endParaRPr>
          </a:p>
        </p:txBody>
      </p:sp>
      <p:pic>
        <p:nvPicPr>
          <p:cNvPr id="4" name="Picture 3" descr="A group of men working in a factory&#10;&#10;AI-generated content may be incorrect.">
            <a:extLst>
              <a:ext uri="{FF2B5EF4-FFF2-40B4-BE49-F238E27FC236}">
                <a16:creationId xmlns:a16="http://schemas.microsoft.com/office/drawing/2014/main" id="{B7F7C58B-439C-4B65-D45A-84264AE57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02" y="1369455"/>
            <a:ext cx="6362709" cy="4772032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2B002CAC-54F8-BC23-863F-E13899A3C8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06404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184</TotalTime>
  <Words>214</Words>
  <Application>Microsoft Office PowerPoint</Application>
  <PresentationFormat>Widescreen</PresentationFormat>
  <Paragraphs>65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Aptos ExtraBold</vt:lpstr>
      <vt:lpstr>Arial</vt:lpstr>
      <vt:lpstr>Arial Black</vt:lpstr>
      <vt:lpstr>Tw Cen MT</vt:lpstr>
      <vt:lpstr>Circuit</vt:lpstr>
      <vt:lpstr>ADVANCED PIPING SYSTEMS</vt:lpstr>
      <vt:lpstr>Introducing Our Team</vt:lpstr>
      <vt:lpstr>Key Projects Featuring Pyplok</vt:lpstr>
      <vt:lpstr>City of Calgary Bus Barns project </vt:lpstr>
      <vt:lpstr>City of Calgary Bus Barns project </vt:lpstr>
      <vt:lpstr>PowerPoint Presentation</vt:lpstr>
      <vt:lpstr>PowerPoint Presentation</vt:lpstr>
      <vt:lpstr>PowerPoint Presentation</vt:lpstr>
      <vt:lpstr>Evraz pipe threader, alberta </vt:lpstr>
      <vt:lpstr>Brandt group of companies  </vt:lpstr>
      <vt:lpstr>Strategic Goals and Upcoming Projects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Nathan Thomas</dc:creator>
  <cp:lastModifiedBy>Nathan Thomas</cp:lastModifiedBy>
  <cp:revision>3</cp:revision>
  <dcterms:created xsi:type="dcterms:W3CDTF">2025-04-26T16:25:40Z</dcterms:created>
  <dcterms:modified xsi:type="dcterms:W3CDTF">2025-05-02T21:16:25Z</dcterms:modified>
</cp:coreProperties>
</file>